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28"/>
  </p:notesMasterIdLst>
  <p:handoutMasterIdLst>
    <p:handoutMasterId r:id="rId29"/>
  </p:handoutMasterIdLst>
  <p:sldIdLst>
    <p:sldId id="292" r:id="rId3"/>
    <p:sldId id="294" r:id="rId4"/>
    <p:sldId id="295" r:id="rId5"/>
    <p:sldId id="318" r:id="rId6"/>
    <p:sldId id="315" r:id="rId7"/>
    <p:sldId id="296" r:id="rId8"/>
    <p:sldId id="297" r:id="rId9"/>
    <p:sldId id="298" r:id="rId10"/>
    <p:sldId id="299" r:id="rId11"/>
    <p:sldId id="300" r:id="rId12"/>
    <p:sldId id="301" r:id="rId13"/>
    <p:sldId id="302" r:id="rId14"/>
    <p:sldId id="303" r:id="rId15"/>
    <p:sldId id="316" r:id="rId16"/>
    <p:sldId id="304" r:id="rId17"/>
    <p:sldId id="305" r:id="rId18"/>
    <p:sldId id="306" r:id="rId19"/>
    <p:sldId id="307" r:id="rId20"/>
    <p:sldId id="308" r:id="rId21"/>
    <p:sldId id="317" r:id="rId22"/>
    <p:sldId id="309" r:id="rId23"/>
    <p:sldId id="310" r:id="rId24"/>
    <p:sldId id="311" r:id="rId25"/>
    <p:sldId id="312" r:id="rId26"/>
    <p:sldId id="313" r:id="rId27"/>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844C06AA-77DC-4E47-97C1-902A1A80ADBA}" type="datetimeFigureOut">
              <a:rPr lang="nl-NL" smtClean="0"/>
              <a:pPr/>
              <a:t>18/11/15</a:t>
            </a:fld>
            <a:endParaRPr lang="nl-NL"/>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73186EC1-F8F4-4A17-ABD2-F0FE79F27ED9}" type="slidenum">
              <a:rPr lang="nl-NL" smtClean="0"/>
              <a:pPr/>
              <a:t>‹#›</a:t>
            </a:fld>
            <a:endParaRPr lang="nl-NL"/>
          </a:p>
        </p:txBody>
      </p:sp>
    </p:spTree>
    <p:extLst>
      <p:ext uri="{BB962C8B-B14F-4D97-AF65-F5344CB8AC3E}">
        <p14:creationId xmlns:p14="http://schemas.microsoft.com/office/powerpoint/2010/main" val="1683365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83E9AD7-053C-4016-A845-7FEA87B1695C}" type="datetimeFigureOut">
              <a:rPr lang="nl-NL" smtClean="0"/>
              <a:pPr/>
              <a:t>18/11/15</a:t>
            </a:fld>
            <a:endParaRPr lang="nl-NL"/>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A0566A0C-6A31-4452-B772-14D559B72FF3}" type="slidenum">
              <a:rPr lang="nl-NL" smtClean="0"/>
              <a:pPr/>
              <a:t>‹#›</a:t>
            </a:fld>
            <a:endParaRPr lang="nl-NL"/>
          </a:p>
        </p:txBody>
      </p:sp>
    </p:spTree>
    <p:extLst>
      <p:ext uri="{BB962C8B-B14F-4D97-AF65-F5344CB8AC3E}">
        <p14:creationId xmlns:p14="http://schemas.microsoft.com/office/powerpoint/2010/main" val="1398608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American Express v </a:t>
            </a:r>
            <a:r>
              <a:rPr lang="nl-NL" dirty="0" err="1" smtClean="0"/>
              <a:t>Italian</a:t>
            </a:r>
            <a:r>
              <a:rPr lang="nl-NL" dirty="0" smtClean="0"/>
              <a:t> Colors Restaurant</a:t>
            </a:r>
          </a:p>
          <a:p>
            <a:r>
              <a:rPr lang="nl-NL" dirty="0" smtClean="0"/>
              <a:t>Directive 93/13/EC Annex sub q</a:t>
            </a:r>
            <a:endParaRPr lang="nl-NL" dirty="0"/>
          </a:p>
        </p:txBody>
      </p:sp>
      <p:sp>
        <p:nvSpPr>
          <p:cNvPr id="4" name="Slide Number Placeholder 3"/>
          <p:cNvSpPr>
            <a:spLocks noGrp="1"/>
          </p:cNvSpPr>
          <p:nvPr>
            <p:ph type="sldNum" sz="quarter" idx="10"/>
          </p:nvPr>
        </p:nvSpPr>
        <p:spPr/>
        <p:txBody>
          <a:bodyPr/>
          <a:lstStyle/>
          <a:p>
            <a:fld id="{A0566A0C-6A31-4452-B772-14D559B72FF3}" type="slidenum">
              <a:rPr lang="nl-NL" smtClean="0"/>
              <a:pPr/>
              <a:t>17</a:t>
            </a:fld>
            <a:endParaRPr lang="nl-NL"/>
          </a:p>
        </p:txBody>
      </p:sp>
    </p:spTree>
    <p:extLst>
      <p:ext uri="{BB962C8B-B14F-4D97-AF65-F5344CB8AC3E}">
        <p14:creationId xmlns:p14="http://schemas.microsoft.com/office/powerpoint/2010/main" val="28080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nl-NL"/>
          </a:p>
        </p:txBody>
      </p:sp>
      <p:sp>
        <p:nvSpPr>
          <p:cNvPr id="4" name="Date Placeholder 3"/>
          <p:cNvSpPr>
            <a:spLocks noGrp="1"/>
          </p:cNvSpPr>
          <p:nvPr>
            <p:ph type="dt" sz="half" idx="10"/>
          </p:nvPr>
        </p:nvSpPr>
        <p:spPr/>
        <p:txBody>
          <a:bodyPr/>
          <a:lstStyle/>
          <a:p>
            <a:endParaRPr lang="nl-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236301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10"/>
          </p:nvPr>
        </p:nvSpPr>
        <p:spPr/>
        <p:txBody>
          <a:bodyPr/>
          <a:lstStyle/>
          <a:p>
            <a:endParaRPr lang="nl-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164349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10"/>
          </p:nvPr>
        </p:nvSpPr>
        <p:spPr/>
        <p:txBody>
          <a:bodyPr/>
          <a:lstStyle/>
          <a:p>
            <a:endParaRPr lang="nl-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3616129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pPr defTabSz="457200"/>
            <a:endParaRPr lang="nl-NL">
              <a:solidFill>
                <a:prstClr val="black"/>
              </a:solidFill>
              <a:latin typeface="Calibri"/>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pPr defTabSz="457200"/>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261987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endParaRPr lang="nl-NL">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81345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a:defRPr/>
            </a:pPr>
            <a:endParaRPr lang="en-US" dirty="0">
              <a:solidFill>
                <a:prstClr val="black"/>
              </a:solidFill>
              <a:latin typeface="Arial"/>
            </a:endParaRPr>
          </a:p>
        </p:txBody>
      </p:sp>
      <p:sp>
        <p:nvSpPr>
          <p:cNvPr id="2" name="Title 1"/>
          <p:cNvSpPr>
            <a:spLocks noGrp="1"/>
          </p:cNvSpPr>
          <p:nvPr>
            <p:ph type="ctrTitle"/>
          </p:nvPr>
        </p:nvSpPr>
        <p:spPr>
          <a:xfrm>
            <a:off x="4705200" y="1476000"/>
            <a:ext cx="4280400" cy="1468800"/>
          </a:xfr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lang="en-US" sz="3200" kern="1200" dirty="0">
                <a:solidFill>
                  <a:schemeClr val="bg1"/>
                </a:solidFill>
                <a:latin typeface="Arial" pitchFamily="34" charset="0"/>
                <a:ea typeface="ヒラギノ角ゴ Pro W3" pitchFamily="-109" charset="-128"/>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788000" y="2833200"/>
            <a:ext cx="4381200" cy="525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a:buNone/>
              <a:defRPr lang="en-US" sz="1200" kern="1200" dirty="0">
                <a:solidFill>
                  <a:schemeClr val="bg1"/>
                </a:solidFill>
                <a:latin typeface="Arial" pitchFamily="34" charset="0"/>
                <a:ea typeface="ヒラギノ角ゴ Pro W3" pitchFamily="-109" charset="-128"/>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lvl="0" indent="-342900" algn="l" defTabSz="457200" rtl="0" eaLnBrk="1" fontAlgn="base" hangingPunct="1">
              <a:spcBef>
                <a:spcPct val="20000"/>
              </a:spcBef>
              <a:spcAft>
                <a:spcPct val="0"/>
              </a:spcAft>
              <a:buFontTx/>
              <a:buNone/>
            </a:pPr>
            <a:r>
              <a:rPr lang="en-US" smtClean="0"/>
              <a:t>Click to edit Master subtitle style</a:t>
            </a:r>
            <a:endParaRPr lang="en-US" dirty="0"/>
          </a:p>
        </p:txBody>
      </p:sp>
      <p:sp>
        <p:nvSpPr>
          <p:cNvPr id="7" name="Rectangle 6"/>
          <p:cNvSpPr>
            <a:spLocks noChangeArrowheads="1"/>
          </p:cNvSpPr>
          <p:nvPr/>
        </p:nvSpPr>
        <p:spPr bwMode="auto">
          <a:xfrm>
            <a:off x="-1" y="5924550"/>
            <a:ext cx="9144001" cy="933450"/>
          </a:xfrm>
          <a:prstGeom prst="rect">
            <a:avLst/>
          </a:prstGeom>
          <a:solidFill>
            <a:srgbClr val="FFFFFF">
              <a:alpha val="85098"/>
            </a:srgbClr>
          </a:solidFill>
          <a:ln w="12700">
            <a:noFill/>
            <a:miter lim="800000"/>
            <a:headEnd/>
            <a:tailEnd/>
          </a:ln>
        </p:spPr>
        <p:txBody>
          <a:bodyPr/>
          <a:lstStyle/>
          <a:p>
            <a:pPr>
              <a:defRPr/>
            </a:pPr>
            <a:endParaRPr lang="en-US" dirty="0">
              <a:solidFill>
                <a:prstClr val="black"/>
              </a:solidFill>
              <a:latin typeface="Arial"/>
            </a:endParaRPr>
          </a:p>
        </p:txBody>
      </p:sp>
      <p:pic>
        <p:nvPicPr>
          <p:cNvPr id="8" name="Picture 7"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pic>
        <p:nvPicPr>
          <p:cNvPr id="10" name="Picture 9" descr="02-UTI_Basisvormen_powerpoint_05.png"/>
          <p:cNvPicPr>
            <a:picLocks noChangeAspect="1"/>
          </p:cNvPicPr>
          <p:nvPr/>
        </p:nvPicPr>
        <p:blipFill>
          <a:blip r:embed="rId4" cstate="print"/>
          <a:srcRect/>
          <a:stretch>
            <a:fillRect/>
          </a:stretch>
        </p:blipFill>
        <p:spPr bwMode="auto">
          <a:xfrm>
            <a:off x="7353300" y="6035675"/>
            <a:ext cx="1498600" cy="711200"/>
          </a:xfrm>
          <a:prstGeom prst="rect">
            <a:avLst/>
          </a:prstGeom>
          <a:noFill/>
          <a:ln w="9525">
            <a:noFill/>
            <a:miter lim="800000"/>
            <a:headEnd/>
            <a:tailEnd/>
          </a:ln>
        </p:spPr>
      </p:pic>
    </p:spTree>
    <p:extLst>
      <p:ext uri="{BB962C8B-B14F-4D97-AF65-F5344CB8AC3E}">
        <p14:creationId xmlns:p14="http://schemas.microsoft.com/office/powerpoint/2010/main" val="55624877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79999"/>
            </a:schemeClr>
          </a:solidFill>
          <a:ln w="12700">
            <a:noFill/>
            <a:prstDash val="solid"/>
            <a:round/>
            <a:headEnd/>
            <a:tailEnd/>
          </a:ln>
        </p:spPr>
        <p:txBody>
          <a:bodyPr/>
          <a:lstStyle/>
          <a:p>
            <a:endParaRPr lang="nl-NL">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345707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79999"/>
            </a:schemeClr>
          </a:solidFill>
          <a:ln w="12700">
            <a:noFill/>
            <a:prstDash val="solid"/>
            <a:round/>
            <a:headEnd/>
            <a:tailEnd/>
          </a:ln>
        </p:spPr>
        <p:txBody>
          <a:bodyPr/>
          <a:lstStyle/>
          <a:p>
            <a:endParaRPr lang="nl-NL">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2439825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Slide grij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a:defRPr/>
            </a:pPr>
            <a:endParaRPr lang="en-US" dirty="0">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1779201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itle Slide licht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a:defRPr/>
            </a:pPr>
            <a:endParaRPr lang="en-US" dirty="0">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95276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licht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a:defRPr/>
            </a:pPr>
            <a:endParaRPr lang="en-US" dirty="0">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224931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10"/>
          </p:nvPr>
        </p:nvSpPr>
        <p:spPr/>
        <p:txBody>
          <a:bodyPr/>
          <a:lstStyle/>
          <a:p>
            <a:endParaRPr lang="nl-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1161126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itle Slide licht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a:defRPr/>
            </a:pPr>
            <a:endParaRPr lang="en-US" dirty="0">
              <a:solidFill>
                <a:prstClr val="black"/>
              </a:solidFill>
              <a:latin typeface="Arial"/>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2268805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a:endParaRPr>
          </a:p>
        </p:txBody>
      </p:sp>
      <p:sp>
        <p:nvSpPr>
          <p:cNvPr id="5" name="Freeform 3"/>
          <p:cNvSpPr>
            <a:spLocks/>
          </p:cNvSpPr>
          <p:nvPr/>
        </p:nvSpPr>
        <p:spPr bwMode="auto">
          <a:xfrm>
            <a:off x="0" y="0"/>
            <a:ext cx="6097588" cy="635000"/>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endParaRPr lang="nl-NL">
              <a:solidFill>
                <a:prstClr val="black"/>
              </a:solidFill>
              <a:latin typeface="Arial"/>
            </a:endParaRPr>
          </a:p>
        </p:txBody>
      </p:sp>
      <p:pic>
        <p:nvPicPr>
          <p:cNvPr id="6"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pitchFamily="34" charset="0"/>
                <a:cs typeface="Arial" pitchFamily="34" charset="0"/>
              </a:defRPr>
            </a:lvl1pPr>
            <a:lvl2pPr>
              <a:spcAft>
                <a:spcPts val="600"/>
              </a:spcAft>
              <a:buFont typeface="Arial"/>
              <a:buChar char="•"/>
              <a:defRPr sz="2000">
                <a:solidFill>
                  <a:schemeClr val="tx2"/>
                </a:solidFill>
                <a:latin typeface="Arial" pitchFamily="34" charset="0"/>
                <a:cs typeface="Arial" pitchFamily="34" charset="0"/>
              </a:defRPr>
            </a:lvl2pPr>
            <a:lvl3pPr>
              <a:spcAft>
                <a:spcPts val="600"/>
              </a:spcAft>
              <a:defRPr sz="2000">
                <a:solidFill>
                  <a:schemeClr val="tx2"/>
                </a:solidFill>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1695069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a:endParaRPr>
          </a:p>
        </p:txBody>
      </p:sp>
      <p:pic>
        <p:nvPicPr>
          <p:cNvPr id="6"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smtClean="0"/>
              <a:t>Click icon to add picture</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282234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4184079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a:endParaRPr>
          </a:p>
        </p:txBody>
      </p:sp>
      <p:pic>
        <p:nvPicPr>
          <p:cNvPr id="6"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smtClean="0"/>
              <a:t>Click icon to add chart</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3644082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a:endParaRPr>
          </a:p>
        </p:txBody>
      </p:sp>
      <p:pic>
        <p:nvPicPr>
          <p:cNvPr id="8"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420673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3902587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fotoslide 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421075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fotoslide 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1645203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fotoslide grij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a:defRPr/>
            </a:pPr>
            <a:endParaRPr lang="en-US">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297449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endParaRPr lang="nl-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98362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fotoslide licht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a:defRPr/>
            </a:pPr>
            <a:endParaRPr lang="en-US">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2526583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fotoslide licht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a:defRPr/>
            </a:pPr>
            <a:endParaRPr lang="en-US">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3715521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fotoslide licht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a:defRPr/>
            </a:pPr>
            <a:endParaRPr lang="en-US">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Tree>
    <p:extLst>
      <p:ext uri="{BB962C8B-B14F-4D97-AF65-F5344CB8AC3E}">
        <p14:creationId xmlns:p14="http://schemas.microsoft.com/office/powerpoint/2010/main" val="2402355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139656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2389242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oofdstukslide grijs">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Arial"/>
              <a:cs typeface="Arial" pitchFamily="34" charset="0"/>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3911136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2528234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2408792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3731396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a:defRPr/>
            </a:pPr>
            <a:endParaRPr lang="en-US">
              <a:solidFill>
                <a:prstClr val="black"/>
              </a:solidFill>
              <a:latin typeface="Arial"/>
            </a:endParaRPr>
          </a:p>
        </p:txBody>
      </p:sp>
      <p:pic>
        <p:nvPicPr>
          <p:cNvPr id="4"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B7D4C77B-C455-4824-85B6-4E38AA06E7CD}" type="slidenum">
              <a:rPr lang="nl-NL" smtClean="0"/>
              <a:pPr/>
              <a:t>‹#›</a:t>
            </a:fld>
            <a:endParaRPr lang="nl-NL"/>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extLst>
      <p:ext uri="{BB962C8B-B14F-4D97-AF65-F5344CB8AC3E}">
        <p14:creationId xmlns:p14="http://schemas.microsoft.com/office/powerpoint/2010/main" val="195969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5" name="Date Placeholder 4"/>
          <p:cNvSpPr>
            <a:spLocks noGrp="1"/>
          </p:cNvSpPr>
          <p:nvPr>
            <p:ph type="dt" sz="half" idx="10"/>
          </p:nvPr>
        </p:nvSpPr>
        <p:spPr/>
        <p:txBody>
          <a:bodyPr/>
          <a:lstStyle/>
          <a:p>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153927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7" name="Date Placeholder 6"/>
          <p:cNvSpPr>
            <a:spLocks noGrp="1"/>
          </p:cNvSpPr>
          <p:nvPr>
            <p:ph type="dt" sz="half" idx="10"/>
          </p:nvPr>
        </p:nvSpPr>
        <p:spPr/>
        <p:txBody>
          <a:bodyPr/>
          <a:lstStyle/>
          <a:p>
            <a:endParaRPr lang="nl-NL">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342431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Date Placeholder 2"/>
          <p:cNvSpPr>
            <a:spLocks noGrp="1"/>
          </p:cNvSpPr>
          <p:nvPr>
            <p:ph type="dt" sz="half" idx="10"/>
          </p:nvPr>
        </p:nvSpPr>
        <p:spPr/>
        <p:txBody>
          <a:bodyPr/>
          <a:lstStyle/>
          <a:p>
            <a:endParaRPr lang="nl-NL">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5708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294107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129528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6505CAF-D73B-4C45-99DA-606E2560BC53}"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1613960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slideLayout" Target="../slideLayouts/slideLayout32.xml"/><Relationship Id="rId21" Type="http://schemas.openxmlformats.org/officeDocument/2006/relationships/slideLayout" Target="../slideLayouts/slideLayout33.xml"/><Relationship Id="rId22" Type="http://schemas.openxmlformats.org/officeDocument/2006/relationships/slideLayout" Target="../slideLayouts/slideLayout34.xml"/><Relationship Id="rId23" Type="http://schemas.openxmlformats.org/officeDocument/2006/relationships/slideLayout" Target="../slideLayouts/slideLayout35.xml"/><Relationship Id="rId24" Type="http://schemas.openxmlformats.org/officeDocument/2006/relationships/slideLayout" Target="../slideLayouts/slideLayout36.xml"/><Relationship Id="rId25" Type="http://schemas.openxmlformats.org/officeDocument/2006/relationships/slideLayout" Target="../slideLayouts/slideLayout37.xml"/><Relationship Id="rId26" Type="http://schemas.openxmlformats.org/officeDocument/2006/relationships/slideLayout" Target="../slideLayouts/slideLayout38.xml"/><Relationship Id="rId27"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slideLayout" Target="../slideLayouts/slideLayout30.xml"/><Relationship Id="rId19" Type="http://schemas.openxmlformats.org/officeDocument/2006/relationships/slideLayout" Target="../slideLayouts/slideLayout3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6505CAF-D73B-4C45-99DA-606E2560BC53}" type="slidenum">
              <a:rPr lang="nl-NL" smtClean="0">
                <a:solidFill>
                  <a:prstClr val="black">
                    <a:tint val="75000"/>
                  </a:prstClr>
                </a:solidFill>
                <a:latin typeface="Calibri"/>
              </a:rPr>
              <a:pPr defTabSz="457200"/>
              <a:t>‹#›</a:t>
            </a:fld>
            <a:endParaRPr lang="nl-NL">
              <a:solidFill>
                <a:prstClr val="black">
                  <a:tint val="75000"/>
                </a:prstClr>
              </a:solidFill>
              <a:latin typeface="Calibri"/>
            </a:endParaRPr>
          </a:p>
        </p:txBody>
      </p:sp>
    </p:spTree>
    <p:extLst>
      <p:ext uri="{BB962C8B-B14F-4D97-AF65-F5344CB8AC3E}">
        <p14:creationId xmlns:p14="http://schemas.microsoft.com/office/powerpoint/2010/main" val="3227648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p:txBody>
      </p:sp>
    </p:spTree>
    <p:extLst>
      <p:ext uri="{BB962C8B-B14F-4D97-AF65-F5344CB8AC3E}">
        <p14:creationId xmlns:p14="http://schemas.microsoft.com/office/powerpoint/2010/main" val="31583037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p:hf hdr="0" ftr="0" dt="0"/>
  <p:txStyles>
    <p:titleStyle>
      <a:lvl1pPr algn="l" defTabSz="457200" rtl="0" eaLnBrk="1" fontAlgn="base" hangingPunct="1">
        <a:spcBef>
          <a:spcPct val="0"/>
        </a:spcBef>
        <a:spcAft>
          <a:spcPct val="0"/>
        </a:spcAft>
        <a:defRPr sz="4400" kern="1200">
          <a:solidFill>
            <a:schemeClr val="tx1"/>
          </a:solidFill>
          <a:latin typeface="Arial" pitchFamily="34" charset="0"/>
          <a:ea typeface="ヒラギノ角ゴ Pro W3" pitchFamily="-109" charset="-128"/>
          <a:cs typeface="Arial" pitchFamily="34" charset="0"/>
        </a:defRPr>
      </a:lvl1pPr>
      <a:lvl2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1pPr>
      <a:lvl2pPr marL="742950" indent="-28575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2pPr>
      <a:lvl3pPr marL="1143000" indent="-2286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3pPr>
      <a:lvl4pPr marL="16002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3236" y="1700808"/>
            <a:ext cx="4279900" cy="1245960"/>
          </a:xfrm>
        </p:spPr>
        <p:txBody>
          <a:bodyPr>
            <a:normAutofit fontScale="90000"/>
          </a:bodyPr>
          <a:lstStyle/>
          <a:p>
            <a:r>
              <a:rPr lang="nl-NL" sz="3100" b="1" dirty="0" smtClean="0"/>
              <a:t>P2P </a:t>
            </a:r>
            <a:r>
              <a:rPr lang="nl-NL" sz="3100" b="1" dirty="0" err="1" smtClean="0"/>
              <a:t>Accommodation</a:t>
            </a:r>
            <a:r>
              <a:rPr lang="nl-NL" sz="3100" b="1" dirty="0" smtClean="0"/>
              <a:t> Services – the Case of </a:t>
            </a:r>
            <a:r>
              <a:rPr lang="nl-NL" sz="3100" b="1" dirty="0" err="1" smtClean="0"/>
              <a:t>Airbnb</a:t>
            </a:r>
            <a:r>
              <a:rPr lang="nl-NL" b="1" dirty="0" smtClean="0"/>
              <a:t/>
            </a:r>
            <a:br>
              <a:rPr lang="nl-NL" b="1" dirty="0" smtClean="0"/>
            </a:br>
            <a:endParaRPr lang="nl-NL" b="1" dirty="0"/>
          </a:p>
        </p:txBody>
      </p:sp>
      <p:sp>
        <p:nvSpPr>
          <p:cNvPr id="3" name="Subtitle 2"/>
          <p:cNvSpPr>
            <a:spLocks noGrp="1"/>
          </p:cNvSpPr>
          <p:nvPr>
            <p:ph type="body" sz="quarter" idx="12"/>
          </p:nvPr>
        </p:nvSpPr>
        <p:spPr/>
        <p:txBody>
          <a:bodyPr/>
          <a:lstStyle/>
          <a:p>
            <a:r>
              <a:rPr lang="nl-NL" dirty="0" smtClean="0"/>
              <a:t>Prof. Vanessa Mak</a:t>
            </a:r>
            <a:endParaRPr lang="nl-NL" dirty="0"/>
          </a:p>
        </p:txBody>
      </p:sp>
    </p:spTree>
    <p:extLst>
      <p:ext uri="{BB962C8B-B14F-4D97-AF65-F5344CB8AC3E}">
        <p14:creationId xmlns:p14="http://schemas.microsoft.com/office/powerpoint/2010/main" val="4115783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Host </a:t>
            </a:r>
            <a:r>
              <a:rPr lang="nl-NL" dirty="0" err="1" smtClean="0"/>
              <a:t>Guarantee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10</a:t>
            </a:fld>
            <a:endParaRPr lang="nl-NL"/>
          </a:p>
        </p:txBody>
      </p:sp>
    </p:spTree>
    <p:extLst>
      <p:ext uri="{BB962C8B-B14F-4D97-AF65-F5344CB8AC3E}">
        <p14:creationId xmlns:p14="http://schemas.microsoft.com/office/powerpoint/2010/main" val="1817439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Health &amp; Safety policy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11</a:t>
            </a:fld>
            <a:endParaRPr lang="nl-NL"/>
          </a:p>
        </p:txBody>
      </p:sp>
    </p:spTree>
    <p:extLst>
      <p:ext uri="{BB962C8B-B14F-4D97-AF65-F5344CB8AC3E}">
        <p14:creationId xmlns:p14="http://schemas.microsoft.com/office/powerpoint/2010/main" val="23396047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Health &amp; Safety policy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12</a:t>
            </a:fld>
            <a:endParaRPr lang="nl-NL"/>
          </a:p>
        </p:txBody>
      </p:sp>
    </p:spTree>
    <p:extLst>
      <p:ext uri="{BB962C8B-B14F-4D97-AF65-F5344CB8AC3E}">
        <p14:creationId xmlns:p14="http://schemas.microsoft.com/office/powerpoint/2010/main" val="17409304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III. </a:t>
            </a:r>
            <a:r>
              <a:rPr lang="nl-NL" dirty="0" err="1" smtClean="0"/>
              <a:t>Liability</a:t>
            </a:r>
            <a:r>
              <a:rPr lang="nl-NL" dirty="0" smtClean="0"/>
              <a:t> </a:t>
            </a:r>
            <a:r>
              <a:rPr lang="nl-NL" dirty="0" err="1" smtClean="0"/>
              <a:t>for</a:t>
            </a:r>
            <a:r>
              <a:rPr lang="nl-NL" dirty="0" smtClean="0"/>
              <a:t> non-performance </a:t>
            </a:r>
            <a:r>
              <a:rPr lang="nl-NL" dirty="0" err="1" smtClean="0"/>
              <a:t>by</a:t>
            </a:r>
            <a:r>
              <a:rPr lang="nl-NL" dirty="0" smtClean="0"/>
              <a:t> </a:t>
            </a:r>
            <a:r>
              <a:rPr lang="nl-NL" dirty="0" err="1" smtClean="0"/>
              <a:t>guest</a:t>
            </a:r>
            <a:r>
              <a:rPr lang="nl-NL" dirty="0" smtClean="0"/>
              <a:t> or host</a:t>
            </a:r>
            <a:endParaRPr lang="en-US" dirty="0"/>
          </a:p>
        </p:txBody>
      </p:sp>
      <p:sp>
        <p:nvSpPr>
          <p:cNvPr id="3" name="Content Placeholder 2"/>
          <p:cNvSpPr>
            <a:spLocks noGrp="1"/>
          </p:cNvSpPr>
          <p:nvPr>
            <p:ph idx="1"/>
          </p:nvPr>
        </p:nvSpPr>
        <p:spPr/>
        <p:txBody>
          <a:bodyPr/>
          <a:lstStyle/>
          <a:p>
            <a:r>
              <a:rPr lang="nl-NL" dirty="0" err="1" smtClean="0"/>
              <a:t>Guest</a:t>
            </a:r>
            <a:r>
              <a:rPr lang="nl-NL" dirty="0" smtClean="0"/>
              <a:t> </a:t>
            </a:r>
            <a:r>
              <a:rPr lang="nl-NL" dirty="0" err="1" smtClean="0"/>
              <a:t>Refund</a:t>
            </a:r>
            <a:r>
              <a:rPr lang="nl-NL" dirty="0" smtClean="0"/>
              <a:t> Policy</a:t>
            </a:r>
          </a:p>
          <a:p>
            <a:r>
              <a:rPr lang="nl-NL" dirty="0" smtClean="0"/>
              <a:t>‘Travel issue’</a:t>
            </a:r>
          </a:p>
          <a:p>
            <a:pPr marL="0" indent="0">
              <a:buNone/>
            </a:pPr>
            <a:endParaRPr lang="en-US" sz="1800" b="1" dirty="0" smtClean="0"/>
          </a:p>
          <a:p>
            <a:pPr marL="0" indent="0">
              <a:buNone/>
            </a:pPr>
            <a:r>
              <a:rPr lang="en-US" sz="1800" b="1" dirty="0" smtClean="0"/>
              <a:t>2</a:t>
            </a:r>
            <a:r>
              <a:rPr lang="en-US" sz="1800" b="1" dirty="0"/>
              <a:t>. The Guest Refund Policy.</a:t>
            </a:r>
            <a:r>
              <a:rPr lang="en-US" sz="1800" dirty="0"/>
              <a:t> If you are a Guest and suffer a Travel Issue, we agree, at our discretion, to either (</a:t>
            </a:r>
            <a:r>
              <a:rPr lang="en-US" sz="1800" dirty="0" err="1"/>
              <a:t>i</a:t>
            </a:r>
            <a:r>
              <a:rPr lang="en-US" sz="1800" dirty="0"/>
              <a:t>) reimburse you up to the amount paid by you through the Site, as determined by Airbnb in our discretion, depending on the nature of the Travel Issue suffered or (ii) use our reasonable efforts to find and book you another Accommodation for any unused nights left in your reservation which in our determination is reasonably comparable to the Accommodation described in your original reservation in terms of size, rooms, features and quality. All determinations of Airbnb with respect to the Guest Refund Policy, including without limitation the size of any refund, shall be final and binding on the Guests and Hosts.</a:t>
            </a:r>
          </a:p>
        </p:txBody>
      </p:sp>
      <p:sp>
        <p:nvSpPr>
          <p:cNvPr id="4" name="Slide Number Placeholder 3"/>
          <p:cNvSpPr>
            <a:spLocks noGrp="1"/>
          </p:cNvSpPr>
          <p:nvPr>
            <p:ph type="sldNum" sz="quarter" idx="11"/>
          </p:nvPr>
        </p:nvSpPr>
        <p:spPr/>
        <p:txBody>
          <a:bodyPr/>
          <a:lstStyle/>
          <a:p>
            <a:fld id="{B7D4C77B-C455-4824-85B6-4E38AA06E7CD}" type="slidenum">
              <a:rPr lang="nl-NL" smtClean="0"/>
              <a:pPr/>
              <a:t>13</a:t>
            </a:fld>
            <a:endParaRPr lang="nl-NL"/>
          </a:p>
        </p:txBody>
      </p:sp>
      <p:sp>
        <p:nvSpPr>
          <p:cNvPr id="5" name="TextBox 4"/>
          <p:cNvSpPr txBox="1"/>
          <p:nvPr/>
        </p:nvSpPr>
        <p:spPr>
          <a:xfrm>
            <a:off x="405880" y="2492896"/>
            <a:ext cx="8280920" cy="3168352"/>
          </a:xfrm>
          <a:prstGeom prst="rect">
            <a:avLst/>
          </a:prstGeom>
          <a:noFill/>
          <a:ln w="127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34584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Cancellation</a:t>
            </a:r>
            <a:endParaRPr lang="nl-NL" dirty="0"/>
          </a:p>
        </p:txBody>
      </p:sp>
      <p:pic>
        <p:nvPicPr>
          <p:cNvPr id="5" name="Content Placeholder 4" descr="Screenshot 2015-11-18 10.37.56.png"/>
          <p:cNvPicPr>
            <a:picLocks noGrp="1" noChangeAspect="1"/>
          </p:cNvPicPr>
          <p:nvPr>
            <p:ph idx="1"/>
          </p:nvPr>
        </p:nvPicPr>
        <p:blipFill>
          <a:blip r:embed="rId2" cstate="print">
            <a:extLst>
              <a:ext uri="{28A0092B-C50C-407E-A947-70E740481C1C}">
                <a14:useLocalDpi xmlns:a14="http://schemas.microsoft.com/office/drawing/2010/main" val="0"/>
              </a:ext>
            </a:extLst>
          </a:blip>
          <a:srcRect t="4522" b="4522"/>
          <a:stretch>
            <a:fillRect/>
          </a:stretch>
        </p:blipFill>
        <p:spPr/>
      </p:pic>
      <p:sp>
        <p:nvSpPr>
          <p:cNvPr id="4" name="Slide Number Placeholder 3"/>
          <p:cNvSpPr>
            <a:spLocks noGrp="1"/>
          </p:cNvSpPr>
          <p:nvPr>
            <p:ph type="sldNum" sz="quarter" idx="11"/>
          </p:nvPr>
        </p:nvSpPr>
        <p:spPr/>
        <p:txBody>
          <a:bodyPr/>
          <a:lstStyle/>
          <a:p>
            <a:fld id="{B7D4C77B-C455-4824-85B6-4E38AA06E7CD}" type="slidenum">
              <a:rPr lang="nl-NL" smtClean="0"/>
              <a:pPr/>
              <a:t>14</a:t>
            </a:fld>
            <a:endParaRPr lang="nl-NL"/>
          </a:p>
        </p:txBody>
      </p:sp>
    </p:spTree>
    <p:extLst>
      <p:ext uri="{BB962C8B-B14F-4D97-AF65-F5344CB8AC3E}">
        <p14:creationId xmlns:p14="http://schemas.microsoft.com/office/powerpoint/2010/main" val="21434297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Extenuating</a:t>
            </a:r>
            <a:r>
              <a:rPr lang="nl-NL" dirty="0" smtClean="0"/>
              <a:t> </a:t>
            </a:r>
            <a:r>
              <a:rPr lang="nl-NL" dirty="0" err="1" smtClean="0"/>
              <a:t>circumstances</a:t>
            </a:r>
            <a:r>
              <a:rPr lang="nl-NL" dirty="0"/>
              <a:t> </a:t>
            </a:r>
            <a:r>
              <a:rPr lang="nl-NL" dirty="0" smtClean="0"/>
              <a:t>- host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15</a:t>
            </a:fld>
            <a:endParaRPr lang="nl-NL"/>
          </a:p>
        </p:txBody>
      </p:sp>
    </p:spTree>
    <p:extLst>
      <p:ext uri="{BB962C8B-B14F-4D97-AF65-F5344CB8AC3E}">
        <p14:creationId xmlns:p14="http://schemas.microsoft.com/office/powerpoint/2010/main" val="42249528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Extenuating</a:t>
            </a:r>
            <a:r>
              <a:rPr lang="nl-NL" dirty="0" smtClean="0"/>
              <a:t> </a:t>
            </a:r>
            <a:r>
              <a:rPr lang="nl-NL" dirty="0" err="1" smtClean="0"/>
              <a:t>circumstances</a:t>
            </a:r>
            <a:r>
              <a:rPr lang="nl-NL" dirty="0" smtClean="0"/>
              <a:t> - </a:t>
            </a:r>
            <a:r>
              <a:rPr lang="nl-NL" dirty="0" err="1" smtClean="0"/>
              <a:t>guest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16</a:t>
            </a:fld>
            <a:endParaRPr lang="nl-NL"/>
          </a:p>
        </p:txBody>
      </p:sp>
    </p:spTree>
    <p:extLst>
      <p:ext uri="{BB962C8B-B14F-4D97-AF65-F5344CB8AC3E}">
        <p14:creationId xmlns:p14="http://schemas.microsoft.com/office/powerpoint/2010/main" val="34971966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IV. </a:t>
            </a:r>
            <a:r>
              <a:rPr lang="nl-NL" dirty="0" err="1" smtClean="0"/>
              <a:t>Dispute</a:t>
            </a:r>
            <a:r>
              <a:rPr lang="nl-NL" dirty="0" smtClean="0"/>
              <a:t> </a:t>
            </a:r>
            <a:r>
              <a:rPr lang="nl-NL" dirty="0" err="1" smtClean="0"/>
              <a:t>resolution</a:t>
            </a:r>
            <a:r>
              <a:rPr lang="nl-NL" dirty="0" smtClean="0"/>
              <a:t> &amp; feedback</a:t>
            </a:r>
            <a:endParaRPr lang="en-US" dirty="0"/>
          </a:p>
        </p:txBody>
      </p:sp>
      <p:sp>
        <p:nvSpPr>
          <p:cNvPr id="3" name="Content Placeholder 2"/>
          <p:cNvSpPr>
            <a:spLocks noGrp="1"/>
          </p:cNvSpPr>
          <p:nvPr>
            <p:ph idx="1"/>
          </p:nvPr>
        </p:nvSpPr>
        <p:spPr/>
        <p:txBody>
          <a:bodyPr/>
          <a:lstStyle/>
          <a:p>
            <a:r>
              <a:rPr lang="nl-NL" dirty="0" err="1" smtClean="0"/>
              <a:t>Disputes</a:t>
            </a:r>
            <a:r>
              <a:rPr lang="nl-NL" dirty="0" smtClean="0"/>
              <a:t> </a:t>
            </a:r>
            <a:r>
              <a:rPr lang="nl-NL" dirty="0" err="1" smtClean="0"/>
              <a:t>between</a:t>
            </a:r>
            <a:r>
              <a:rPr lang="nl-NL" dirty="0" smtClean="0"/>
              <a:t> </a:t>
            </a:r>
            <a:r>
              <a:rPr lang="nl-NL" dirty="0" err="1" smtClean="0"/>
              <a:t>hosts</a:t>
            </a:r>
            <a:r>
              <a:rPr lang="nl-NL" dirty="0" smtClean="0"/>
              <a:t> </a:t>
            </a:r>
            <a:r>
              <a:rPr lang="nl-NL" dirty="0" err="1" smtClean="0"/>
              <a:t>and</a:t>
            </a:r>
            <a:r>
              <a:rPr lang="nl-NL" dirty="0" smtClean="0"/>
              <a:t> </a:t>
            </a:r>
            <a:r>
              <a:rPr lang="nl-NL" dirty="0" err="1" smtClean="0"/>
              <a:t>guests</a:t>
            </a:r>
            <a:r>
              <a:rPr lang="nl-NL" dirty="0" smtClean="0"/>
              <a:t>:</a:t>
            </a:r>
          </a:p>
          <a:p>
            <a:pPr marL="0" indent="0">
              <a:buNone/>
            </a:pPr>
            <a:r>
              <a:rPr lang="nl-NL" dirty="0" smtClean="0"/>
              <a:t>	-	</a:t>
            </a:r>
            <a:r>
              <a:rPr lang="nl-NL" dirty="0" err="1" smtClean="0"/>
              <a:t>Airbnb</a:t>
            </a:r>
            <a:r>
              <a:rPr lang="nl-NL" dirty="0" smtClean="0"/>
              <a:t> </a:t>
            </a:r>
            <a:r>
              <a:rPr lang="nl-NL" dirty="0" err="1" smtClean="0"/>
              <a:t>dispute</a:t>
            </a:r>
            <a:r>
              <a:rPr lang="nl-NL" dirty="0" smtClean="0"/>
              <a:t> </a:t>
            </a:r>
            <a:r>
              <a:rPr lang="nl-NL" dirty="0" err="1" smtClean="0"/>
              <a:t>resolution</a:t>
            </a:r>
            <a:r>
              <a:rPr lang="nl-NL" dirty="0" smtClean="0"/>
              <a:t> center</a:t>
            </a:r>
          </a:p>
          <a:p>
            <a:pPr marL="0" indent="0">
              <a:buNone/>
            </a:pPr>
            <a:r>
              <a:rPr lang="nl-NL" dirty="0" smtClean="0"/>
              <a:t>	-	</a:t>
            </a:r>
            <a:r>
              <a:rPr lang="nl-NL" dirty="0" err="1" smtClean="0"/>
              <a:t>Alternatives</a:t>
            </a:r>
            <a:r>
              <a:rPr lang="nl-NL" dirty="0" smtClean="0"/>
              <a:t>?</a:t>
            </a:r>
          </a:p>
          <a:p>
            <a:r>
              <a:rPr lang="nl-NL" dirty="0" err="1" smtClean="0"/>
              <a:t>Reputational</a:t>
            </a:r>
            <a:r>
              <a:rPr lang="nl-NL" dirty="0" smtClean="0"/>
              <a:t> feedback </a:t>
            </a:r>
            <a:r>
              <a:rPr lang="nl-NL" dirty="0" err="1" smtClean="0"/>
              <a:t>mechanisms</a:t>
            </a:r>
            <a:endParaRPr lang="nl-NL" dirty="0" smtClean="0"/>
          </a:p>
          <a:p>
            <a:endParaRPr lang="nl-NL" dirty="0"/>
          </a:p>
          <a:p>
            <a:r>
              <a:rPr lang="nl-NL" dirty="0" err="1" smtClean="0"/>
              <a:t>Disputes</a:t>
            </a:r>
            <a:r>
              <a:rPr lang="nl-NL" dirty="0" smtClean="0"/>
              <a:t> </a:t>
            </a:r>
            <a:r>
              <a:rPr lang="nl-NL" dirty="0" err="1" smtClean="0"/>
              <a:t>between</a:t>
            </a:r>
            <a:r>
              <a:rPr lang="nl-NL" dirty="0" smtClean="0"/>
              <a:t> </a:t>
            </a:r>
            <a:r>
              <a:rPr lang="nl-NL" dirty="0" err="1" smtClean="0"/>
              <a:t>Airbnb</a:t>
            </a:r>
            <a:r>
              <a:rPr lang="nl-NL" dirty="0" smtClean="0"/>
              <a:t> </a:t>
            </a:r>
            <a:r>
              <a:rPr lang="nl-NL" dirty="0" err="1" smtClean="0"/>
              <a:t>and</a:t>
            </a:r>
            <a:r>
              <a:rPr lang="nl-NL" dirty="0" smtClean="0"/>
              <a:t> users</a:t>
            </a:r>
          </a:p>
          <a:p>
            <a:pPr marL="0" indent="0">
              <a:buNone/>
            </a:pPr>
            <a:r>
              <a:rPr lang="nl-NL" dirty="0"/>
              <a:t>	</a:t>
            </a:r>
            <a:r>
              <a:rPr lang="nl-NL" dirty="0" smtClean="0"/>
              <a:t>-	</a:t>
            </a:r>
            <a:r>
              <a:rPr lang="nl-NL" dirty="0" err="1" smtClean="0"/>
              <a:t>forced</a:t>
            </a:r>
            <a:r>
              <a:rPr lang="nl-NL" dirty="0" smtClean="0"/>
              <a:t> </a:t>
            </a:r>
            <a:r>
              <a:rPr lang="nl-NL" dirty="0" err="1" smtClean="0"/>
              <a:t>arbitration</a:t>
            </a:r>
            <a:r>
              <a:rPr lang="nl-NL" dirty="0" smtClean="0"/>
              <a:t> clause</a:t>
            </a:r>
          </a:p>
          <a:p>
            <a:pPr marL="0" indent="0">
              <a:buNone/>
            </a:pPr>
            <a:r>
              <a:rPr lang="nl-NL" dirty="0"/>
              <a:t>	</a:t>
            </a:r>
            <a:r>
              <a:rPr lang="nl-NL" dirty="0" smtClean="0"/>
              <a:t>	</a:t>
            </a:r>
            <a:r>
              <a:rPr lang="nl-NL" dirty="0" smtClean="0">
                <a:sym typeface="Wingdings"/>
              </a:rPr>
              <a:t> </a:t>
            </a:r>
            <a:r>
              <a:rPr lang="nl-NL" dirty="0" err="1" smtClean="0">
                <a:sym typeface="Wingdings"/>
              </a:rPr>
              <a:t>valid</a:t>
            </a:r>
            <a:r>
              <a:rPr lang="nl-NL" dirty="0" smtClean="0">
                <a:sym typeface="Wingdings"/>
              </a:rPr>
              <a:t> </a:t>
            </a:r>
            <a:r>
              <a:rPr lang="nl-NL" dirty="0" err="1" smtClean="0">
                <a:sym typeface="Wingdings"/>
              </a:rPr>
              <a:t>under</a:t>
            </a:r>
            <a:r>
              <a:rPr lang="nl-NL" dirty="0" smtClean="0">
                <a:sym typeface="Wingdings"/>
              </a:rPr>
              <a:t> US </a:t>
            </a:r>
            <a:r>
              <a:rPr lang="nl-NL" dirty="0" err="1" smtClean="0">
                <a:sym typeface="Wingdings"/>
              </a:rPr>
              <a:t>law</a:t>
            </a:r>
            <a:r>
              <a:rPr lang="nl-NL" dirty="0" smtClean="0">
                <a:sym typeface="Wingdings"/>
              </a:rPr>
              <a:t> (</a:t>
            </a:r>
            <a:r>
              <a:rPr lang="nl-NL" dirty="0" err="1" smtClean="0">
                <a:sym typeface="Wingdings"/>
              </a:rPr>
              <a:t>which</a:t>
            </a:r>
            <a:r>
              <a:rPr lang="nl-NL" dirty="0" smtClean="0">
                <a:sym typeface="Wingdings"/>
              </a:rPr>
              <a:t> is </a:t>
            </a:r>
            <a:r>
              <a:rPr lang="nl-NL" dirty="0" err="1" smtClean="0">
                <a:sym typeface="Wingdings"/>
              </a:rPr>
              <a:t>applicable</a:t>
            </a:r>
            <a:r>
              <a:rPr lang="nl-NL" dirty="0" smtClean="0">
                <a:sym typeface="Wingdings"/>
              </a:rPr>
              <a:t> </a:t>
            </a:r>
            <a:r>
              <a:rPr lang="nl-NL" dirty="0" err="1" smtClean="0">
                <a:sym typeface="Wingdings"/>
              </a:rPr>
              <a:t>law</a:t>
            </a:r>
            <a:r>
              <a:rPr lang="nl-NL" dirty="0" smtClean="0">
                <a:sym typeface="Wingdings"/>
              </a:rPr>
              <a:t> </a:t>
            </a:r>
            <a:r>
              <a:rPr lang="nl-NL" dirty="0" err="1" smtClean="0">
                <a:sym typeface="Wingdings"/>
              </a:rPr>
              <a:t>according</a:t>
            </a:r>
            <a:r>
              <a:rPr lang="nl-NL" dirty="0" smtClean="0">
                <a:sym typeface="Wingdings"/>
              </a:rPr>
              <a:t> </a:t>
            </a:r>
            <a:r>
              <a:rPr lang="nl-NL" dirty="0" err="1" smtClean="0">
                <a:sym typeface="Wingdings"/>
              </a:rPr>
              <a:t>to</a:t>
            </a:r>
            <a:r>
              <a:rPr lang="nl-NL" dirty="0" smtClean="0">
                <a:sym typeface="Wingdings"/>
              </a:rPr>
              <a:t> 			</a:t>
            </a:r>
            <a:r>
              <a:rPr lang="nl-NL" dirty="0" err="1" smtClean="0">
                <a:sym typeface="Wingdings"/>
              </a:rPr>
              <a:t>terms</a:t>
            </a:r>
            <a:r>
              <a:rPr lang="nl-NL" dirty="0" smtClean="0">
                <a:sym typeface="Wingdings"/>
              </a:rPr>
              <a:t> </a:t>
            </a:r>
            <a:r>
              <a:rPr lang="nl-NL" dirty="0" err="1" smtClean="0">
                <a:sym typeface="Wingdings"/>
              </a:rPr>
              <a:t>and</a:t>
            </a:r>
            <a:r>
              <a:rPr lang="nl-NL" dirty="0" smtClean="0">
                <a:sym typeface="Wingdings"/>
              </a:rPr>
              <a:t> </a:t>
            </a:r>
            <a:r>
              <a:rPr lang="nl-NL" dirty="0" err="1" smtClean="0">
                <a:sym typeface="Wingdings"/>
              </a:rPr>
              <a:t>conditions</a:t>
            </a:r>
            <a:r>
              <a:rPr lang="nl-NL" dirty="0" smtClean="0">
                <a:sym typeface="Wingdings"/>
              </a:rPr>
              <a:t> of </a:t>
            </a:r>
            <a:r>
              <a:rPr lang="nl-NL" dirty="0" err="1" smtClean="0">
                <a:sym typeface="Wingdings"/>
              </a:rPr>
              <a:t>Airbnb</a:t>
            </a:r>
            <a:r>
              <a:rPr lang="nl-NL" dirty="0" smtClean="0">
                <a:sym typeface="Wingdings"/>
              </a:rPr>
              <a:t>)</a:t>
            </a:r>
          </a:p>
          <a:p>
            <a:pPr marL="0" indent="0">
              <a:buNone/>
            </a:pPr>
            <a:r>
              <a:rPr lang="nl-NL" dirty="0">
                <a:sym typeface="Wingdings"/>
              </a:rPr>
              <a:t>	</a:t>
            </a:r>
            <a:r>
              <a:rPr lang="nl-NL" dirty="0" smtClean="0">
                <a:sym typeface="Wingdings"/>
              </a:rPr>
              <a:t>	 but </a:t>
            </a:r>
            <a:r>
              <a:rPr lang="nl-NL" dirty="0" err="1" smtClean="0">
                <a:sym typeface="Wingdings"/>
              </a:rPr>
              <a:t>may</a:t>
            </a:r>
            <a:r>
              <a:rPr lang="nl-NL" dirty="0" smtClean="0">
                <a:sym typeface="Wingdings"/>
              </a:rPr>
              <a:t> </a:t>
            </a:r>
            <a:r>
              <a:rPr lang="nl-NL" dirty="0" err="1" smtClean="0">
                <a:sym typeface="Wingdings"/>
              </a:rPr>
              <a:t>be</a:t>
            </a:r>
            <a:r>
              <a:rPr lang="nl-NL" dirty="0" smtClean="0">
                <a:sym typeface="Wingdings"/>
              </a:rPr>
              <a:t> </a:t>
            </a:r>
            <a:r>
              <a:rPr lang="nl-NL" dirty="0" err="1" smtClean="0">
                <a:sym typeface="Wingdings"/>
              </a:rPr>
              <a:t>challenged</a:t>
            </a:r>
            <a:r>
              <a:rPr lang="nl-NL" dirty="0" smtClean="0">
                <a:sym typeface="Wingdings"/>
              </a:rPr>
              <a:t> </a:t>
            </a:r>
            <a:r>
              <a:rPr lang="nl-NL" dirty="0" err="1" smtClean="0">
                <a:sym typeface="Wingdings"/>
              </a:rPr>
              <a:t>under</a:t>
            </a:r>
            <a:r>
              <a:rPr lang="nl-NL" dirty="0" smtClean="0">
                <a:sym typeface="Wingdings"/>
              </a:rPr>
              <a:t> EU </a:t>
            </a:r>
            <a:r>
              <a:rPr lang="nl-NL" dirty="0" err="1" smtClean="0">
                <a:sym typeface="Wingdings"/>
              </a:rPr>
              <a:t>law</a:t>
            </a:r>
            <a:r>
              <a:rPr lang="nl-NL" dirty="0" smtClean="0">
                <a:sym typeface="Wingdings"/>
              </a:rPr>
              <a:t> – Directive 93/13/EC, 		Annex sub q</a:t>
            </a:r>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17</a:t>
            </a:fld>
            <a:endParaRPr lang="nl-NL"/>
          </a:p>
        </p:txBody>
      </p:sp>
    </p:spTree>
    <p:extLst>
      <p:ext uri="{BB962C8B-B14F-4D97-AF65-F5344CB8AC3E}">
        <p14:creationId xmlns:p14="http://schemas.microsoft.com/office/powerpoint/2010/main" val="36767258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Airbnb</a:t>
            </a:r>
            <a:r>
              <a:rPr lang="nl-NL" dirty="0" smtClean="0"/>
              <a:t> </a:t>
            </a:r>
            <a:r>
              <a:rPr lang="nl-NL" dirty="0" err="1" smtClean="0"/>
              <a:t>dispute</a:t>
            </a:r>
            <a:r>
              <a:rPr lang="nl-NL" dirty="0" smtClean="0"/>
              <a:t> </a:t>
            </a:r>
            <a:r>
              <a:rPr lang="nl-NL" dirty="0" err="1" smtClean="0"/>
              <a:t>resolution</a:t>
            </a:r>
            <a:r>
              <a:rPr lang="nl-NL" dirty="0" smtClean="0"/>
              <a:t> center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18</a:t>
            </a:fld>
            <a:endParaRPr lang="nl-NL"/>
          </a:p>
        </p:txBody>
      </p:sp>
    </p:spTree>
    <p:extLst>
      <p:ext uri="{BB962C8B-B14F-4D97-AF65-F5344CB8AC3E}">
        <p14:creationId xmlns:p14="http://schemas.microsoft.com/office/powerpoint/2010/main" val="30223944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Alternatives</a:t>
            </a:r>
            <a:r>
              <a:rPr lang="nl-NL" dirty="0" smtClean="0"/>
              <a:t>?</a:t>
            </a:r>
            <a:endParaRPr lang="en-US" dirty="0"/>
          </a:p>
        </p:txBody>
      </p:sp>
      <p:sp>
        <p:nvSpPr>
          <p:cNvPr id="3" name="Content Placeholder 2"/>
          <p:cNvSpPr>
            <a:spLocks noGrp="1"/>
          </p:cNvSpPr>
          <p:nvPr>
            <p:ph idx="1"/>
          </p:nvPr>
        </p:nvSpPr>
        <p:spPr/>
        <p:txBody>
          <a:bodyPr/>
          <a:lstStyle/>
          <a:p>
            <a:r>
              <a:rPr lang="nl-NL" dirty="0" smtClean="0"/>
              <a:t>Go </a:t>
            </a:r>
            <a:r>
              <a:rPr lang="nl-NL" dirty="0" err="1" smtClean="0"/>
              <a:t>to</a:t>
            </a:r>
            <a:r>
              <a:rPr lang="nl-NL" dirty="0" smtClean="0"/>
              <a:t> court…</a:t>
            </a:r>
          </a:p>
          <a:p>
            <a:r>
              <a:rPr lang="nl-NL" dirty="0" smtClean="0"/>
              <a:t>First case </a:t>
            </a:r>
            <a:r>
              <a:rPr lang="nl-NL" dirty="0" err="1" smtClean="0"/>
              <a:t>law</a:t>
            </a:r>
            <a:r>
              <a:rPr lang="nl-NL" dirty="0" smtClean="0"/>
              <a:t> </a:t>
            </a:r>
            <a:r>
              <a:rPr lang="nl-NL" dirty="0" err="1" smtClean="0"/>
              <a:t>emerging</a:t>
            </a:r>
            <a:endParaRPr lang="nl-NL" dirty="0" smtClean="0"/>
          </a:p>
          <a:p>
            <a:pPr marL="0" indent="0">
              <a:buNone/>
            </a:pPr>
            <a:r>
              <a:rPr lang="nl-NL" dirty="0"/>
              <a:t>	</a:t>
            </a:r>
            <a:r>
              <a:rPr lang="nl-NL" dirty="0" smtClean="0"/>
              <a:t>-	</a:t>
            </a:r>
            <a:r>
              <a:rPr lang="nl-NL" dirty="0" err="1" smtClean="0"/>
              <a:t>complaints</a:t>
            </a:r>
            <a:r>
              <a:rPr lang="nl-NL" dirty="0" smtClean="0"/>
              <a:t> </a:t>
            </a:r>
            <a:r>
              <a:rPr lang="nl-NL" dirty="0" err="1" smtClean="0"/>
              <a:t>from</a:t>
            </a:r>
            <a:r>
              <a:rPr lang="nl-NL" dirty="0" smtClean="0"/>
              <a:t> landlords:</a:t>
            </a:r>
          </a:p>
          <a:p>
            <a:pPr marL="0" indent="0">
              <a:buNone/>
            </a:pPr>
            <a:r>
              <a:rPr lang="nl-NL" dirty="0"/>
              <a:t>	</a:t>
            </a:r>
            <a:r>
              <a:rPr lang="nl-NL" dirty="0" smtClean="0"/>
              <a:t>	BGH </a:t>
            </a:r>
            <a:r>
              <a:rPr lang="nl-NL" dirty="0" err="1" smtClean="0"/>
              <a:t>judgment</a:t>
            </a:r>
            <a:r>
              <a:rPr lang="nl-NL" dirty="0" smtClean="0"/>
              <a:t> 8 </a:t>
            </a:r>
            <a:r>
              <a:rPr lang="nl-NL" dirty="0" err="1" smtClean="0"/>
              <a:t>January</a:t>
            </a:r>
            <a:r>
              <a:rPr lang="nl-NL" dirty="0" smtClean="0"/>
              <a:t> 2014, VIII ZR 210/13</a:t>
            </a:r>
          </a:p>
          <a:p>
            <a:pPr marL="0" indent="0">
              <a:buNone/>
            </a:pPr>
            <a:r>
              <a:rPr lang="nl-NL" dirty="0"/>
              <a:t>		</a:t>
            </a:r>
            <a:r>
              <a:rPr lang="nl-NL" dirty="0" err="1" smtClean="0"/>
              <a:t>three</a:t>
            </a:r>
            <a:r>
              <a:rPr lang="nl-NL" dirty="0" smtClean="0"/>
              <a:t> </a:t>
            </a:r>
            <a:r>
              <a:rPr lang="nl-NL" dirty="0" err="1" smtClean="0"/>
              <a:t>reported</a:t>
            </a:r>
            <a:r>
              <a:rPr lang="nl-NL" dirty="0" smtClean="0"/>
              <a:t> cases district court Amsterdam</a:t>
            </a:r>
          </a:p>
          <a:p>
            <a:pPr marL="0" indent="0">
              <a:buNone/>
            </a:pPr>
            <a:r>
              <a:rPr lang="nl-NL" dirty="0"/>
              <a:t>	</a:t>
            </a:r>
            <a:r>
              <a:rPr lang="nl-NL" dirty="0" smtClean="0"/>
              <a:t>-	</a:t>
            </a:r>
            <a:r>
              <a:rPr lang="nl-NL" dirty="0" err="1" smtClean="0"/>
              <a:t>discrimination</a:t>
            </a:r>
            <a:r>
              <a:rPr lang="nl-NL" dirty="0" smtClean="0"/>
              <a:t> case British Columbia, Canada</a:t>
            </a:r>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19</a:t>
            </a:fld>
            <a:endParaRPr lang="nl-NL"/>
          </a:p>
        </p:txBody>
      </p:sp>
    </p:spTree>
    <p:extLst>
      <p:ext uri="{BB962C8B-B14F-4D97-AF65-F5344CB8AC3E}">
        <p14:creationId xmlns:p14="http://schemas.microsoft.com/office/powerpoint/2010/main" val="20032985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endParaRPr lang="en-US" dirty="0"/>
          </a:p>
        </p:txBody>
      </p:sp>
      <p:sp>
        <p:nvSpPr>
          <p:cNvPr id="3" name="Content Placeholder 2"/>
          <p:cNvSpPr>
            <a:spLocks noGrp="1"/>
          </p:cNvSpPr>
          <p:nvPr>
            <p:ph idx="1"/>
          </p:nvPr>
        </p:nvSpPr>
        <p:spPr/>
        <p:txBody>
          <a:bodyPr/>
          <a:lstStyle/>
          <a:p>
            <a:pPr marL="514350" indent="-514350">
              <a:buAutoNum type="romanUcPeriod"/>
            </a:pPr>
            <a:r>
              <a:rPr lang="en-US" dirty="0" smtClean="0"/>
              <a:t>P2P accommodation services – </a:t>
            </a:r>
            <a:r>
              <a:rPr lang="en-US" dirty="0" err="1" smtClean="0"/>
              <a:t>Airbnb</a:t>
            </a:r>
            <a:endParaRPr lang="en-US" dirty="0" smtClean="0"/>
          </a:p>
          <a:p>
            <a:pPr marL="514350" indent="-514350">
              <a:buAutoNum type="romanUcPeriod"/>
            </a:pPr>
            <a:r>
              <a:rPr lang="en-US" dirty="0" smtClean="0"/>
              <a:t>Terms and policies</a:t>
            </a:r>
          </a:p>
          <a:p>
            <a:pPr marL="514350" indent="-514350">
              <a:buAutoNum type="romanUcPeriod"/>
            </a:pPr>
            <a:r>
              <a:rPr lang="en-US" dirty="0"/>
              <a:t>Liability for non-</a:t>
            </a:r>
            <a:r>
              <a:rPr lang="en-US" dirty="0" smtClean="0"/>
              <a:t>performance</a:t>
            </a:r>
          </a:p>
          <a:p>
            <a:pPr marL="514350" indent="-514350">
              <a:buAutoNum type="romanUcPeriod"/>
            </a:pPr>
            <a:r>
              <a:rPr lang="en-US" dirty="0" smtClean="0"/>
              <a:t>Dispute resolution, feedback</a:t>
            </a:r>
          </a:p>
          <a:p>
            <a:pPr marL="514350" indent="-514350">
              <a:buAutoNum type="romanUcPeriod"/>
            </a:pPr>
            <a:r>
              <a:rPr lang="en-US" dirty="0" smtClean="0"/>
              <a:t>The broader picture – city councils, hotels, landlords and the risk of eviction</a:t>
            </a:r>
            <a:r>
              <a:rPr lang="is-IS" dirty="0" smtClean="0"/>
              <a:t>….</a:t>
            </a:r>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2</a:t>
            </a:fld>
            <a:endParaRPr lang="nl-NL"/>
          </a:p>
        </p:txBody>
      </p:sp>
    </p:spTree>
    <p:extLst>
      <p:ext uri="{BB962C8B-B14F-4D97-AF65-F5344CB8AC3E}">
        <p14:creationId xmlns:p14="http://schemas.microsoft.com/office/powerpoint/2010/main" val="15483689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Airbnb’s</a:t>
            </a:r>
            <a:r>
              <a:rPr lang="nl-NL" dirty="0" smtClean="0"/>
              <a:t> response</a:t>
            </a:r>
            <a:r>
              <a:rPr lang="is-IS" dirty="0" smtClean="0"/>
              <a:t>…</a:t>
            </a:r>
            <a:endParaRPr lang="nl-NL" dirty="0"/>
          </a:p>
        </p:txBody>
      </p:sp>
      <p:pic>
        <p:nvPicPr>
          <p:cNvPr id="5" name="Content Placeholder 4" descr="Screenshot 2015-11-18 09.48.36.png"/>
          <p:cNvPicPr>
            <a:picLocks noGrp="1" noChangeAspect="1"/>
          </p:cNvPicPr>
          <p:nvPr>
            <p:ph idx="1"/>
          </p:nvPr>
        </p:nvPicPr>
        <p:blipFill>
          <a:blip r:embed="rId2" cstate="print">
            <a:extLst>
              <a:ext uri="{28A0092B-C50C-407E-A947-70E740481C1C}">
                <a14:useLocalDpi xmlns:a14="http://schemas.microsoft.com/office/drawing/2010/main" val="0"/>
              </a:ext>
            </a:extLst>
          </a:blip>
          <a:srcRect t="4522" b="4522"/>
          <a:stretch>
            <a:fillRect/>
          </a:stretch>
        </p:blipFill>
        <p:spPr/>
      </p:pic>
      <p:sp>
        <p:nvSpPr>
          <p:cNvPr id="4" name="Slide Number Placeholder 3"/>
          <p:cNvSpPr>
            <a:spLocks noGrp="1"/>
          </p:cNvSpPr>
          <p:nvPr>
            <p:ph type="sldNum" sz="quarter" idx="11"/>
          </p:nvPr>
        </p:nvSpPr>
        <p:spPr/>
        <p:txBody>
          <a:bodyPr/>
          <a:lstStyle/>
          <a:p>
            <a:fld id="{B7D4C77B-C455-4824-85B6-4E38AA06E7CD}" type="slidenum">
              <a:rPr lang="nl-NL" smtClean="0"/>
              <a:pPr/>
              <a:t>20</a:t>
            </a:fld>
            <a:endParaRPr lang="nl-NL"/>
          </a:p>
        </p:txBody>
      </p:sp>
    </p:spTree>
    <p:extLst>
      <p:ext uri="{BB962C8B-B14F-4D97-AF65-F5344CB8AC3E}">
        <p14:creationId xmlns:p14="http://schemas.microsoft.com/office/powerpoint/2010/main" val="323126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Reputational</a:t>
            </a:r>
            <a:r>
              <a:rPr lang="nl-NL" smtClean="0"/>
              <a:t> feedback</a:t>
            </a:r>
            <a:endParaRPr lang="en-US"/>
          </a:p>
        </p:txBody>
      </p:sp>
      <p:sp>
        <p:nvSpPr>
          <p:cNvPr id="3" name="Content Placeholder 2"/>
          <p:cNvSpPr>
            <a:spLocks noGrp="1"/>
          </p:cNvSpPr>
          <p:nvPr>
            <p:ph idx="1"/>
          </p:nvPr>
        </p:nvSpPr>
        <p:spPr/>
        <p:txBody>
          <a:bodyPr/>
          <a:lstStyle/>
          <a:p>
            <a:r>
              <a:rPr lang="nl-NL" dirty="0" smtClean="0"/>
              <a:t>Reviews </a:t>
            </a:r>
            <a:r>
              <a:rPr lang="nl-NL" dirty="0" err="1" smtClean="0"/>
              <a:t>from</a:t>
            </a:r>
            <a:r>
              <a:rPr lang="nl-NL" dirty="0" smtClean="0"/>
              <a:t> </a:t>
            </a:r>
            <a:r>
              <a:rPr lang="nl-NL" dirty="0" err="1" smtClean="0"/>
              <a:t>guests</a:t>
            </a:r>
            <a:r>
              <a:rPr lang="nl-NL" dirty="0" smtClean="0"/>
              <a:t> on </a:t>
            </a:r>
            <a:r>
              <a:rPr lang="nl-NL" dirty="0" err="1" smtClean="0"/>
              <a:t>hosts</a:t>
            </a:r>
            <a:endParaRPr lang="nl-NL" dirty="0" smtClean="0"/>
          </a:p>
          <a:p>
            <a:r>
              <a:rPr lang="nl-NL" dirty="0" smtClean="0"/>
              <a:t>Reviews </a:t>
            </a:r>
            <a:r>
              <a:rPr lang="nl-NL" dirty="0" err="1" smtClean="0"/>
              <a:t>from</a:t>
            </a:r>
            <a:r>
              <a:rPr lang="nl-NL" dirty="0" smtClean="0"/>
              <a:t> </a:t>
            </a:r>
            <a:r>
              <a:rPr lang="nl-NL" dirty="0" err="1" smtClean="0"/>
              <a:t>hosts</a:t>
            </a:r>
            <a:r>
              <a:rPr lang="nl-NL" dirty="0" smtClean="0"/>
              <a:t> on </a:t>
            </a:r>
            <a:r>
              <a:rPr lang="nl-NL" dirty="0" err="1" smtClean="0"/>
              <a:t>guests</a:t>
            </a:r>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21</a:t>
            </a:fld>
            <a:endParaRPr lang="nl-NL"/>
          </a:p>
        </p:txBody>
      </p:sp>
    </p:spTree>
    <p:extLst>
      <p:ext uri="{BB962C8B-B14F-4D97-AF65-F5344CB8AC3E}">
        <p14:creationId xmlns:p14="http://schemas.microsoft.com/office/powerpoint/2010/main" val="8440545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Reputational</a:t>
            </a:r>
            <a:r>
              <a:rPr lang="nl-NL" dirty="0" smtClean="0"/>
              <a:t> feedback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22</a:t>
            </a:fld>
            <a:endParaRPr lang="nl-NL"/>
          </a:p>
        </p:txBody>
      </p:sp>
    </p:spTree>
    <p:extLst>
      <p:ext uri="{BB962C8B-B14F-4D97-AF65-F5344CB8AC3E}">
        <p14:creationId xmlns:p14="http://schemas.microsoft.com/office/powerpoint/2010/main" val="41078625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Reputational</a:t>
            </a:r>
            <a:r>
              <a:rPr lang="nl-NL" dirty="0" smtClean="0"/>
              <a:t> feedback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23</a:t>
            </a:fld>
            <a:endParaRPr lang="nl-NL"/>
          </a:p>
        </p:txBody>
      </p:sp>
    </p:spTree>
    <p:extLst>
      <p:ext uri="{BB962C8B-B14F-4D97-AF65-F5344CB8AC3E}">
        <p14:creationId xmlns:p14="http://schemas.microsoft.com/office/powerpoint/2010/main" val="33423085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 The </a:t>
            </a:r>
            <a:r>
              <a:rPr lang="nl-NL" dirty="0" err="1" smtClean="0"/>
              <a:t>broader</a:t>
            </a:r>
            <a:r>
              <a:rPr lang="nl-NL" dirty="0" smtClean="0"/>
              <a:t> picture</a:t>
            </a:r>
            <a:endParaRPr lang="en-US" dirty="0"/>
          </a:p>
        </p:txBody>
      </p:sp>
      <p:sp>
        <p:nvSpPr>
          <p:cNvPr id="3" name="Content Placeholder 2"/>
          <p:cNvSpPr>
            <a:spLocks noGrp="1"/>
          </p:cNvSpPr>
          <p:nvPr>
            <p:ph idx="1"/>
          </p:nvPr>
        </p:nvSpPr>
        <p:spPr/>
        <p:txBody>
          <a:bodyPr/>
          <a:lstStyle/>
          <a:p>
            <a:r>
              <a:rPr lang="nl-NL" dirty="0" smtClean="0"/>
              <a:t>Policy issues: </a:t>
            </a:r>
            <a:r>
              <a:rPr lang="nl-NL" dirty="0" err="1" smtClean="0"/>
              <a:t>how</a:t>
            </a:r>
            <a:r>
              <a:rPr lang="nl-NL" dirty="0" smtClean="0"/>
              <a:t> </a:t>
            </a:r>
            <a:r>
              <a:rPr lang="nl-NL" dirty="0" err="1" smtClean="0"/>
              <a:t>many</a:t>
            </a:r>
            <a:r>
              <a:rPr lang="nl-NL" dirty="0" smtClean="0"/>
              <a:t> </a:t>
            </a:r>
            <a:r>
              <a:rPr lang="nl-NL" dirty="0" err="1" smtClean="0"/>
              <a:t>days</a:t>
            </a:r>
            <a:r>
              <a:rPr lang="nl-NL" dirty="0" smtClean="0"/>
              <a:t> of ‘hosting’ </a:t>
            </a:r>
            <a:r>
              <a:rPr lang="nl-NL" dirty="0" err="1" smtClean="0"/>
              <a:t>before</a:t>
            </a:r>
            <a:r>
              <a:rPr lang="nl-NL" dirty="0" smtClean="0"/>
              <a:t> a host </a:t>
            </a:r>
            <a:r>
              <a:rPr lang="nl-NL" dirty="0" err="1" smtClean="0"/>
              <a:t>becomes</a:t>
            </a:r>
            <a:r>
              <a:rPr lang="nl-NL" dirty="0" smtClean="0"/>
              <a:t> a </a:t>
            </a:r>
            <a:r>
              <a:rPr lang="nl-NL" dirty="0" err="1" smtClean="0"/>
              <a:t>trader</a:t>
            </a:r>
            <a:r>
              <a:rPr lang="nl-NL" dirty="0" smtClean="0"/>
              <a:t>?</a:t>
            </a:r>
          </a:p>
          <a:p>
            <a:r>
              <a:rPr lang="nl-NL" dirty="0" smtClean="0"/>
              <a:t>Hotels </a:t>
            </a:r>
            <a:r>
              <a:rPr lang="nl-NL" dirty="0" err="1" smtClean="0"/>
              <a:t>and</a:t>
            </a:r>
            <a:r>
              <a:rPr lang="nl-NL" dirty="0" smtClean="0"/>
              <a:t> </a:t>
            </a:r>
            <a:r>
              <a:rPr lang="nl-NL" dirty="0" err="1" smtClean="0"/>
              <a:t>tourism</a:t>
            </a:r>
            <a:r>
              <a:rPr lang="nl-NL" dirty="0" smtClean="0"/>
              <a:t> tax</a:t>
            </a:r>
          </a:p>
          <a:p>
            <a:r>
              <a:rPr lang="nl-NL" dirty="0" smtClean="0"/>
              <a:t>Landlords </a:t>
            </a:r>
            <a:r>
              <a:rPr lang="nl-NL" dirty="0" err="1" smtClean="0"/>
              <a:t>and</a:t>
            </a:r>
            <a:r>
              <a:rPr lang="nl-NL" dirty="0" smtClean="0"/>
              <a:t> </a:t>
            </a:r>
            <a:r>
              <a:rPr lang="nl-NL" dirty="0" err="1" smtClean="0"/>
              <a:t>the</a:t>
            </a:r>
            <a:r>
              <a:rPr lang="nl-NL" dirty="0" smtClean="0"/>
              <a:t> risk of </a:t>
            </a:r>
            <a:r>
              <a:rPr lang="nl-NL" dirty="0" err="1" smtClean="0"/>
              <a:t>eviction</a:t>
            </a:r>
            <a:endParaRPr lang="nl-NL" dirty="0" smtClean="0"/>
          </a:p>
          <a:p>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24</a:t>
            </a:fld>
            <a:endParaRPr lang="nl-NL"/>
          </a:p>
        </p:txBody>
      </p:sp>
      <p:pic>
        <p:nvPicPr>
          <p:cNvPr id="5" name="Picture 4" descr="airbnb anti ral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933056"/>
            <a:ext cx="3886200" cy="2095500"/>
          </a:xfrm>
          <a:prstGeom prst="rect">
            <a:avLst/>
          </a:prstGeom>
        </p:spPr>
      </p:pic>
    </p:spTree>
    <p:extLst>
      <p:ext uri="{BB962C8B-B14F-4D97-AF65-F5344CB8AC3E}">
        <p14:creationId xmlns:p14="http://schemas.microsoft.com/office/powerpoint/2010/main" val="10334430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Conclusion</a:t>
            </a:r>
            <a:endParaRPr lang="en-US" dirty="0"/>
          </a:p>
        </p:txBody>
      </p:sp>
      <p:sp>
        <p:nvSpPr>
          <p:cNvPr id="3" name="Content Placeholder 2"/>
          <p:cNvSpPr>
            <a:spLocks noGrp="1"/>
          </p:cNvSpPr>
          <p:nvPr>
            <p:ph idx="1"/>
          </p:nvPr>
        </p:nvSpPr>
        <p:spPr/>
        <p:txBody>
          <a:bodyPr/>
          <a:lstStyle/>
          <a:p>
            <a:r>
              <a:rPr lang="nl-NL" dirty="0" err="1" smtClean="0"/>
              <a:t>Main</a:t>
            </a:r>
            <a:r>
              <a:rPr lang="nl-NL" dirty="0" smtClean="0"/>
              <a:t> </a:t>
            </a:r>
            <a:r>
              <a:rPr lang="nl-NL" dirty="0" err="1" smtClean="0"/>
              <a:t>legal</a:t>
            </a:r>
            <a:r>
              <a:rPr lang="nl-NL" dirty="0" smtClean="0"/>
              <a:t> </a:t>
            </a:r>
            <a:r>
              <a:rPr lang="nl-NL" dirty="0" err="1" smtClean="0"/>
              <a:t>problems</a:t>
            </a:r>
            <a:r>
              <a:rPr lang="nl-NL" dirty="0" smtClean="0"/>
              <a:t>:</a:t>
            </a:r>
          </a:p>
          <a:p>
            <a:pPr marL="0" indent="0">
              <a:buNone/>
            </a:pPr>
            <a:r>
              <a:rPr lang="nl-NL" dirty="0"/>
              <a:t>	</a:t>
            </a:r>
            <a:r>
              <a:rPr lang="nl-NL" dirty="0" smtClean="0"/>
              <a:t>-	</a:t>
            </a:r>
            <a:r>
              <a:rPr lang="nl-NL" dirty="0" err="1" smtClean="0"/>
              <a:t>liability</a:t>
            </a:r>
            <a:r>
              <a:rPr lang="nl-NL" dirty="0" smtClean="0"/>
              <a:t> </a:t>
            </a:r>
            <a:r>
              <a:rPr lang="nl-NL" dirty="0" err="1" smtClean="0"/>
              <a:t>questions</a:t>
            </a:r>
            <a:endParaRPr lang="nl-NL" dirty="0" smtClean="0"/>
          </a:p>
          <a:p>
            <a:pPr marL="0" indent="0">
              <a:buNone/>
            </a:pPr>
            <a:r>
              <a:rPr lang="nl-NL" dirty="0"/>
              <a:t>	</a:t>
            </a:r>
            <a:r>
              <a:rPr lang="nl-NL" dirty="0" smtClean="0"/>
              <a:t>-	unfair </a:t>
            </a:r>
            <a:r>
              <a:rPr lang="nl-NL" dirty="0" err="1" smtClean="0"/>
              <a:t>terms</a:t>
            </a:r>
            <a:r>
              <a:rPr lang="nl-NL" dirty="0" smtClean="0"/>
              <a:t> </a:t>
            </a:r>
            <a:r>
              <a:rPr lang="nl-NL" dirty="0" err="1" smtClean="0"/>
              <a:t>protection</a:t>
            </a:r>
            <a:endParaRPr lang="nl-NL" dirty="0" smtClean="0"/>
          </a:p>
          <a:p>
            <a:pPr marL="0" indent="0">
              <a:buNone/>
            </a:pPr>
            <a:r>
              <a:rPr lang="nl-NL" dirty="0"/>
              <a:t>	</a:t>
            </a:r>
            <a:r>
              <a:rPr lang="nl-NL" dirty="0" smtClean="0"/>
              <a:t>-	</a:t>
            </a:r>
            <a:r>
              <a:rPr lang="nl-NL" dirty="0" err="1" smtClean="0"/>
              <a:t>dispute</a:t>
            </a:r>
            <a:r>
              <a:rPr lang="nl-NL" dirty="0" smtClean="0"/>
              <a:t> </a:t>
            </a:r>
            <a:r>
              <a:rPr lang="nl-NL" dirty="0" err="1" smtClean="0"/>
              <a:t>resolution</a:t>
            </a:r>
            <a:r>
              <a:rPr lang="nl-NL" dirty="0" smtClean="0"/>
              <a:t> in or out of court</a:t>
            </a:r>
          </a:p>
          <a:p>
            <a:pPr marL="0" indent="0">
              <a:buNone/>
            </a:pPr>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25</a:t>
            </a:fld>
            <a:endParaRPr lang="nl-NL"/>
          </a:p>
        </p:txBody>
      </p:sp>
      <p:pic>
        <p:nvPicPr>
          <p:cNvPr id="5" name="Picture 4" descr="airbnb suitca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933056"/>
            <a:ext cx="3810000" cy="2133600"/>
          </a:xfrm>
          <a:prstGeom prst="rect">
            <a:avLst/>
          </a:prstGeom>
        </p:spPr>
      </p:pic>
    </p:spTree>
    <p:extLst>
      <p:ext uri="{BB962C8B-B14F-4D97-AF65-F5344CB8AC3E}">
        <p14:creationId xmlns:p14="http://schemas.microsoft.com/office/powerpoint/2010/main" val="398506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 P2P </a:t>
            </a:r>
            <a:r>
              <a:rPr lang="nl-NL" dirty="0" err="1" smtClean="0"/>
              <a:t>accommodation</a:t>
            </a:r>
            <a:r>
              <a:rPr lang="nl-NL" dirty="0" smtClean="0"/>
              <a:t> – </a:t>
            </a:r>
            <a:r>
              <a:rPr lang="nl-NL" dirty="0" err="1" smtClean="0"/>
              <a:t>Airbnb</a:t>
            </a:r>
            <a:r>
              <a:rPr lang="nl-NL" dirty="0" smtClean="0"/>
              <a:t> </a:t>
            </a:r>
            <a:endParaRPr lang="nl-NL"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3</a:t>
            </a:fld>
            <a:endParaRPr lang="nl-NL"/>
          </a:p>
        </p:txBody>
      </p:sp>
      <p:pic>
        <p:nvPicPr>
          <p:cNvPr id="7" name="Content Placeholder 6" descr="Airbnb-new-logo-1-1024x863.jpg"/>
          <p:cNvPicPr>
            <a:picLocks noGrp="1" noChangeAspect="1"/>
          </p:cNvPicPr>
          <p:nvPr>
            <p:ph idx="1"/>
          </p:nvPr>
        </p:nvPicPr>
        <p:blipFill>
          <a:blip r:embed="rId2">
            <a:extLst>
              <a:ext uri="{28A0092B-C50C-407E-A947-70E740481C1C}">
                <a14:useLocalDpi xmlns:a14="http://schemas.microsoft.com/office/drawing/2010/main" val="0"/>
              </a:ext>
            </a:extLst>
          </a:blip>
          <a:srcRect l="-24132" r="-24132"/>
          <a:stretch>
            <a:fillRect/>
          </a:stretch>
        </p:blipFill>
        <p:spPr/>
      </p:pic>
    </p:spTree>
    <p:extLst>
      <p:ext uri="{BB962C8B-B14F-4D97-AF65-F5344CB8AC3E}">
        <p14:creationId xmlns:p14="http://schemas.microsoft.com/office/powerpoint/2010/main" val="10694085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How does </a:t>
            </a:r>
            <a:r>
              <a:rPr lang="nl-NL" dirty="0" err="1" smtClean="0"/>
              <a:t>it</a:t>
            </a:r>
            <a:r>
              <a:rPr lang="nl-NL" dirty="0" smtClean="0"/>
              <a:t> </a:t>
            </a:r>
            <a:r>
              <a:rPr lang="nl-NL" dirty="0" err="1" smtClean="0"/>
              <a:t>work</a:t>
            </a:r>
            <a:r>
              <a:rPr lang="nl-NL"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4</a:t>
            </a:fld>
            <a:endParaRPr lang="nl-NL"/>
          </a:p>
        </p:txBody>
      </p:sp>
    </p:spTree>
    <p:extLst>
      <p:ext uri="{BB962C8B-B14F-4D97-AF65-F5344CB8AC3E}">
        <p14:creationId xmlns:p14="http://schemas.microsoft.com/office/powerpoint/2010/main" val="5667641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Which</a:t>
            </a:r>
            <a:r>
              <a:rPr lang="nl-NL" dirty="0" smtClean="0"/>
              <a:t> </a:t>
            </a:r>
            <a:r>
              <a:rPr lang="nl-NL" dirty="0" err="1" smtClean="0"/>
              <a:t>legal</a:t>
            </a:r>
            <a:r>
              <a:rPr lang="nl-NL" dirty="0" smtClean="0"/>
              <a:t> </a:t>
            </a:r>
            <a:r>
              <a:rPr lang="nl-NL" dirty="0" err="1" smtClean="0"/>
              <a:t>relationships</a:t>
            </a:r>
            <a:r>
              <a:rPr lang="nl-NL" dirty="0" smtClean="0"/>
              <a:t>?</a:t>
            </a:r>
            <a:endParaRPr lang="nl-NL" dirty="0"/>
          </a:p>
        </p:txBody>
      </p:sp>
      <p:sp>
        <p:nvSpPr>
          <p:cNvPr id="3" name="Content Placeholder 2"/>
          <p:cNvSpPr>
            <a:spLocks noGrp="1"/>
          </p:cNvSpPr>
          <p:nvPr>
            <p:ph idx="1"/>
          </p:nvPr>
        </p:nvSpPr>
        <p:spPr/>
        <p:txBody>
          <a:bodyPr/>
          <a:lstStyle/>
          <a:p>
            <a:r>
              <a:rPr lang="nl-NL" dirty="0" err="1" smtClean="0"/>
              <a:t>Between</a:t>
            </a:r>
            <a:r>
              <a:rPr lang="nl-NL" dirty="0" smtClean="0"/>
              <a:t> host </a:t>
            </a:r>
            <a:r>
              <a:rPr lang="nl-NL" dirty="0" err="1" smtClean="0"/>
              <a:t>and</a:t>
            </a:r>
            <a:r>
              <a:rPr lang="nl-NL" dirty="0" smtClean="0"/>
              <a:t> </a:t>
            </a:r>
            <a:r>
              <a:rPr lang="nl-NL" dirty="0" err="1" smtClean="0"/>
              <a:t>guest</a:t>
            </a:r>
            <a:endParaRPr lang="nl-NL" dirty="0" smtClean="0"/>
          </a:p>
          <a:p>
            <a:pPr marL="0" indent="0">
              <a:buNone/>
            </a:pPr>
            <a:r>
              <a:rPr lang="nl-NL" dirty="0"/>
              <a:t>	</a:t>
            </a:r>
            <a:r>
              <a:rPr lang="nl-NL" dirty="0" smtClean="0">
                <a:sym typeface="Wingdings"/>
              </a:rPr>
              <a:t> contract, </a:t>
            </a:r>
            <a:r>
              <a:rPr lang="nl-NL" dirty="0" err="1" smtClean="0">
                <a:sym typeface="Wingdings"/>
              </a:rPr>
              <a:t>potentially</a:t>
            </a:r>
            <a:r>
              <a:rPr lang="nl-NL" dirty="0" smtClean="0">
                <a:sym typeface="Wingdings"/>
              </a:rPr>
              <a:t> </a:t>
            </a:r>
            <a:r>
              <a:rPr lang="nl-NL" dirty="0" err="1" smtClean="0">
                <a:sym typeface="Wingdings"/>
              </a:rPr>
              <a:t>tort</a:t>
            </a:r>
            <a:endParaRPr lang="nl-NL" dirty="0" smtClean="0">
              <a:sym typeface="Wingdings"/>
            </a:endParaRPr>
          </a:p>
          <a:p>
            <a:pPr marL="0" indent="0">
              <a:buNone/>
            </a:pPr>
            <a:endParaRPr lang="nl-NL" dirty="0" smtClean="0"/>
          </a:p>
          <a:p>
            <a:r>
              <a:rPr lang="nl-NL" dirty="0" err="1" smtClean="0"/>
              <a:t>Between</a:t>
            </a:r>
            <a:r>
              <a:rPr lang="nl-NL" dirty="0" smtClean="0"/>
              <a:t> </a:t>
            </a:r>
            <a:r>
              <a:rPr lang="nl-NL" dirty="0" err="1" smtClean="0"/>
              <a:t>Airbnb</a:t>
            </a:r>
            <a:r>
              <a:rPr lang="nl-NL" dirty="0" smtClean="0"/>
              <a:t> </a:t>
            </a:r>
            <a:r>
              <a:rPr lang="nl-NL" dirty="0" err="1" smtClean="0"/>
              <a:t>and</a:t>
            </a:r>
            <a:r>
              <a:rPr lang="nl-NL" dirty="0" smtClean="0"/>
              <a:t> user</a:t>
            </a:r>
          </a:p>
          <a:p>
            <a:pPr marL="0" indent="0">
              <a:buNone/>
            </a:pPr>
            <a:r>
              <a:rPr lang="nl-NL" dirty="0"/>
              <a:t>	</a:t>
            </a:r>
            <a:r>
              <a:rPr lang="nl-NL" dirty="0" smtClean="0">
                <a:sym typeface="Wingdings"/>
              </a:rPr>
              <a:t> contract, </a:t>
            </a:r>
            <a:r>
              <a:rPr lang="nl-NL" dirty="0" err="1" smtClean="0">
                <a:sym typeface="Wingdings"/>
              </a:rPr>
              <a:t>potentially</a:t>
            </a:r>
            <a:r>
              <a:rPr lang="nl-NL" dirty="0" smtClean="0">
                <a:sym typeface="Wingdings"/>
              </a:rPr>
              <a:t> </a:t>
            </a:r>
            <a:r>
              <a:rPr lang="nl-NL" dirty="0" err="1" smtClean="0">
                <a:sym typeface="Wingdings"/>
              </a:rPr>
              <a:t>tort</a:t>
            </a:r>
            <a:endParaRPr lang="nl-NL" dirty="0" smtClean="0">
              <a:sym typeface="Wingdings"/>
            </a:endParaRPr>
          </a:p>
          <a:p>
            <a:pPr marL="0" indent="0">
              <a:buNone/>
            </a:pPr>
            <a:endParaRPr lang="nl-NL" dirty="0">
              <a:sym typeface="Wingdings"/>
            </a:endParaRPr>
          </a:p>
          <a:p>
            <a:r>
              <a:rPr lang="nl-NL" dirty="0" err="1" smtClean="0">
                <a:sym typeface="Wingdings"/>
              </a:rPr>
              <a:t>Airbnb</a:t>
            </a:r>
            <a:r>
              <a:rPr lang="nl-NL" dirty="0" smtClean="0">
                <a:sym typeface="Wingdings"/>
              </a:rPr>
              <a:t> as </a:t>
            </a:r>
            <a:r>
              <a:rPr lang="nl-NL" dirty="0" err="1" smtClean="0">
                <a:sym typeface="Wingdings"/>
              </a:rPr>
              <a:t>intermediary</a:t>
            </a:r>
            <a:r>
              <a:rPr lang="nl-NL" dirty="0" smtClean="0">
                <a:sym typeface="Wingdings"/>
              </a:rPr>
              <a:t>?</a:t>
            </a:r>
            <a:endParaRPr lang="nl-NL" dirty="0" smtClean="0"/>
          </a:p>
          <a:p>
            <a:endParaRPr lang="nl-NL" dirty="0"/>
          </a:p>
          <a:p>
            <a:endParaRPr lang="nl-NL"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5</a:t>
            </a:fld>
            <a:endParaRPr lang="nl-NL"/>
          </a:p>
        </p:txBody>
      </p:sp>
      <p:pic>
        <p:nvPicPr>
          <p:cNvPr id="5" name="Content Placeholder 6" descr="Airbnb-new-logo-1-1024x863.jpg"/>
          <p:cNvPicPr>
            <a:picLocks noChangeAspect="1"/>
          </p:cNvPicPr>
          <p:nvPr/>
        </p:nvPicPr>
        <p:blipFill>
          <a:blip r:embed="rId2">
            <a:extLst>
              <a:ext uri="{28A0092B-C50C-407E-A947-70E740481C1C}">
                <a14:useLocalDpi xmlns:a14="http://schemas.microsoft.com/office/drawing/2010/main" val="0"/>
              </a:ext>
            </a:extLst>
          </a:blip>
          <a:srcRect l="-24132" r="-24132"/>
          <a:stretch>
            <a:fillRect/>
          </a:stretch>
        </p:blipFill>
        <p:spPr bwMode="auto">
          <a:xfrm>
            <a:off x="5724128" y="3212976"/>
            <a:ext cx="2485287" cy="1412702"/>
          </a:xfrm>
          <a:prstGeom prst="rect">
            <a:avLst/>
          </a:prstGeom>
          <a:noFill/>
          <a:ln w="9525">
            <a:noFill/>
            <a:miter lim="800000"/>
            <a:headEnd/>
            <a:tailEnd/>
          </a:ln>
        </p:spPr>
      </p:pic>
      <p:sp>
        <p:nvSpPr>
          <p:cNvPr id="7" name="Rounded Rectangle 6"/>
          <p:cNvSpPr/>
          <p:nvPr/>
        </p:nvSpPr>
        <p:spPr>
          <a:xfrm>
            <a:off x="5220072" y="5229200"/>
            <a:ext cx="91440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nl-NL" dirty="0" smtClean="0"/>
              <a:t>Host</a:t>
            </a:r>
            <a:endParaRPr lang="nl-NL" dirty="0"/>
          </a:p>
        </p:txBody>
      </p:sp>
      <p:sp>
        <p:nvSpPr>
          <p:cNvPr id="8" name="Rounded Rectangle 7"/>
          <p:cNvSpPr/>
          <p:nvPr/>
        </p:nvSpPr>
        <p:spPr>
          <a:xfrm>
            <a:off x="7812360" y="5229200"/>
            <a:ext cx="914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t>Guest</a:t>
            </a:r>
            <a:endParaRPr lang="nl-NL" dirty="0"/>
          </a:p>
        </p:txBody>
      </p:sp>
      <p:cxnSp>
        <p:nvCxnSpPr>
          <p:cNvPr id="10" name="Straight Connector 9"/>
          <p:cNvCxnSpPr/>
          <p:nvPr/>
        </p:nvCxnSpPr>
        <p:spPr>
          <a:xfrm>
            <a:off x="6156176" y="5733256"/>
            <a:ext cx="158417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652120" y="4365104"/>
            <a:ext cx="864096" cy="792088"/>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7452320" y="4293096"/>
            <a:ext cx="864096" cy="86409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1465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II. </a:t>
            </a:r>
            <a:r>
              <a:rPr lang="nl-NL" dirty="0" err="1" smtClean="0"/>
              <a:t>Terms</a:t>
            </a:r>
            <a:r>
              <a:rPr lang="nl-NL" dirty="0" smtClean="0"/>
              <a:t> </a:t>
            </a:r>
            <a:r>
              <a:rPr lang="nl-NL" dirty="0" err="1" smtClean="0"/>
              <a:t>and</a:t>
            </a:r>
            <a:r>
              <a:rPr lang="nl-NL" dirty="0" smtClean="0"/>
              <a:t> </a:t>
            </a:r>
            <a:r>
              <a:rPr lang="nl-NL" dirty="0" err="1" smtClean="0"/>
              <a:t>Policies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6</a:t>
            </a:fld>
            <a:endParaRPr lang="nl-NL"/>
          </a:p>
        </p:txBody>
      </p:sp>
      <p:sp>
        <p:nvSpPr>
          <p:cNvPr id="6" name="Rectangle 5"/>
          <p:cNvSpPr/>
          <p:nvPr/>
        </p:nvSpPr>
        <p:spPr>
          <a:xfrm>
            <a:off x="1763688" y="1700808"/>
            <a:ext cx="4680520" cy="72008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5407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Terms</a:t>
            </a:r>
            <a:r>
              <a:rPr lang="nl-NL" dirty="0" smtClean="0"/>
              <a:t> </a:t>
            </a:r>
            <a:r>
              <a:rPr lang="nl-NL" dirty="0" err="1" smtClean="0"/>
              <a:t>and</a:t>
            </a:r>
            <a:r>
              <a:rPr lang="nl-NL" dirty="0" smtClean="0"/>
              <a:t> </a:t>
            </a:r>
            <a:r>
              <a:rPr lang="nl-NL" dirty="0" err="1" smtClean="0"/>
              <a:t>policies</a:t>
            </a:r>
            <a:r>
              <a:rPr lang="nl-NL" dirty="0" smtClean="0"/>
              <a:t> - privacy</a:t>
            </a:r>
            <a:endParaRPr lang="en-US" dirty="0"/>
          </a:p>
        </p:txBody>
      </p:sp>
      <p:sp>
        <p:nvSpPr>
          <p:cNvPr id="3" name="Content Placeholder 2"/>
          <p:cNvSpPr>
            <a:spLocks noGrp="1"/>
          </p:cNvSpPr>
          <p:nvPr>
            <p:ph idx="1"/>
          </p:nvPr>
        </p:nvSpPr>
        <p:spPr/>
        <p:txBody>
          <a:bodyPr/>
          <a:lstStyle/>
          <a:p>
            <a:r>
              <a:rPr lang="nl-NL" dirty="0" smtClean="0"/>
              <a:t>Information, mobile data, log data, </a:t>
            </a:r>
            <a:r>
              <a:rPr lang="nl-NL" dirty="0" err="1" smtClean="0"/>
              <a:t>third</a:t>
            </a:r>
            <a:r>
              <a:rPr lang="nl-NL" dirty="0" smtClean="0"/>
              <a:t> party </a:t>
            </a:r>
            <a:r>
              <a:rPr lang="nl-NL" dirty="0" err="1" smtClean="0"/>
              <a:t>social</a:t>
            </a:r>
            <a:r>
              <a:rPr lang="nl-NL" dirty="0" smtClean="0"/>
              <a:t> plug-ins</a:t>
            </a:r>
            <a:endParaRPr lang="en-US" dirty="0" smtClean="0"/>
          </a:p>
          <a:p>
            <a:r>
              <a:rPr lang="en-US" b="1" dirty="0"/>
              <a:t>IMPORTANT: When you use the Platform, your data may be sent to the United States and possibly other countries</a:t>
            </a:r>
            <a:endParaRPr lang="en-US" dirty="0"/>
          </a:p>
          <a:p>
            <a:r>
              <a:rPr lang="en-US" u="sng" dirty="0" smtClean="0"/>
              <a:t>Policy changes</a:t>
            </a:r>
            <a:r>
              <a:rPr lang="en-US" dirty="0" smtClean="0"/>
              <a:t>: We </a:t>
            </a:r>
            <a:r>
              <a:rPr lang="en-US" dirty="0"/>
              <a:t>may change how we collect and then use Personal Information at any time and without prior notice, at our sole discretion. We may change this Privacy Policy at any time. If we make material changes to the Privacy Policy, we will notify you either by posting the changed Privacy Policy on the Platform or by sending an email to you.</a:t>
            </a:r>
          </a:p>
        </p:txBody>
      </p:sp>
      <p:sp>
        <p:nvSpPr>
          <p:cNvPr id="4" name="Slide Number Placeholder 3"/>
          <p:cNvSpPr>
            <a:spLocks noGrp="1"/>
          </p:cNvSpPr>
          <p:nvPr>
            <p:ph type="sldNum" sz="quarter" idx="11"/>
          </p:nvPr>
        </p:nvSpPr>
        <p:spPr/>
        <p:txBody>
          <a:bodyPr/>
          <a:lstStyle/>
          <a:p>
            <a:fld id="{B7D4C77B-C455-4824-85B6-4E38AA06E7CD}" type="slidenum">
              <a:rPr lang="nl-NL" smtClean="0"/>
              <a:pPr/>
              <a:t>7</a:t>
            </a:fld>
            <a:endParaRPr lang="nl-NL"/>
          </a:p>
        </p:txBody>
      </p:sp>
    </p:spTree>
    <p:extLst>
      <p:ext uri="{BB962C8B-B14F-4D97-AF65-F5344CB8AC3E}">
        <p14:creationId xmlns:p14="http://schemas.microsoft.com/office/powerpoint/2010/main" val="13243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Terms</a:t>
            </a:r>
            <a:r>
              <a:rPr lang="nl-NL" dirty="0" smtClean="0"/>
              <a:t> </a:t>
            </a:r>
            <a:r>
              <a:rPr lang="nl-NL" dirty="0" err="1" smtClean="0"/>
              <a:t>and</a:t>
            </a:r>
            <a:r>
              <a:rPr lang="nl-NL" dirty="0" smtClean="0"/>
              <a:t> </a:t>
            </a:r>
            <a:r>
              <a:rPr lang="nl-NL" dirty="0" err="1" smtClean="0"/>
              <a:t>policies</a:t>
            </a:r>
            <a:r>
              <a:rPr lang="nl-NL" dirty="0" smtClean="0"/>
              <a:t> - </a:t>
            </a:r>
            <a:r>
              <a:rPr lang="nl-NL" dirty="0" err="1" smtClean="0"/>
              <a:t>other</a:t>
            </a:r>
            <a:endParaRPr lang="en-US" dirty="0"/>
          </a:p>
        </p:txBody>
      </p:sp>
      <p:sp>
        <p:nvSpPr>
          <p:cNvPr id="3" name="Content Placeholder 2"/>
          <p:cNvSpPr>
            <a:spLocks noGrp="1"/>
          </p:cNvSpPr>
          <p:nvPr>
            <p:ph idx="1"/>
          </p:nvPr>
        </p:nvSpPr>
        <p:spPr/>
        <p:txBody>
          <a:bodyPr/>
          <a:lstStyle/>
          <a:p>
            <a:r>
              <a:rPr lang="nl-NL" dirty="0" err="1" smtClean="0"/>
              <a:t>Guest</a:t>
            </a:r>
            <a:r>
              <a:rPr lang="nl-NL" dirty="0" smtClean="0"/>
              <a:t> </a:t>
            </a:r>
            <a:r>
              <a:rPr lang="nl-NL" dirty="0" err="1" smtClean="0"/>
              <a:t>Refund</a:t>
            </a:r>
            <a:r>
              <a:rPr lang="nl-NL" dirty="0" smtClean="0"/>
              <a:t> Policy (</a:t>
            </a:r>
            <a:r>
              <a:rPr lang="nl-NL" dirty="0" err="1" smtClean="0"/>
              <a:t>discussed</a:t>
            </a:r>
            <a:r>
              <a:rPr lang="nl-NL" dirty="0" smtClean="0"/>
              <a:t> </a:t>
            </a:r>
            <a:r>
              <a:rPr lang="nl-NL" dirty="0" err="1" smtClean="0"/>
              <a:t>further</a:t>
            </a:r>
            <a:r>
              <a:rPr lang="nl-NL" dirty="0" smtClean="0"/>
              <a:t> </a:t>
            </a:r>
            <a:r>
              <a:rPr lang="nl-NL" dirty="0" err="1" smtClean="0"/>
              <a:t>under</a:t>
            </a:r>
            <a:r>
              <a:rPr lang="nl-NL" dirty="0" smtClean="0"/>
              <a:t> III)</a:t>
            </a:r>
          </a:p>
          <a:p>
            <a:r>
              <a:rPr lang="nl-NL" dirty="0" smtClean="0"/>
              <a:t>Host </a:t>
            </a:r>
            <a:r>
              <a:rPr lang="nl-NL" dirty="0" err="1" smtClean="0"/>
              <a:t>Guarantee</a:t>
            </a:r>
            <a:endParaRPr lang="nl-NL" dirty="0" smtClean="0"/>
          </a:p>
          <a:p>
            <a:r>
              <a:rPr lang="nl-NL" dirty="0" smtClean="0"/>
              <a:t>Copyright Policy</a:t>
            </a:r>
          </a:p>
          <a:p>
            <a:endParaRPr lang="en-US" dirty="0"/>
          </a:p>
        </p:txBody>
      </p:sp>
      <p:sp>
        <p:nvSpPr>
          <p:cNvPr id="4" name="Slide Number Placeholder 3"/>
          <p:cNvSpPr>
            <a:spLocks noGrp="1"/>
          </p:cNvSpPr>
          <p:nvPr>
            <p:ph type="sldNum" sz="quarter" idx="11"/>
          </p:nvPr>
        </p:nvSpPr>
        <p:spPr/>
        <p:txBody>
          <a:bodyPr/>
          <a:lstStyle/>
          <a:p>
            <a:fld id="{B7D4C77B-C455-4824-85B6-4E38AA06E7CD}" type="slidenum">
              <a:rPr lang="nl-NL" smtClean="0"/>
              <a:pPr/>
              <a:t>8</a:t>
            </a:fld>
            <a:endParaRPr lang="nl-NL"/>
          </a:p>
        </p:txBody>
      </p:sp>
      <p:pic>
        <p:nvPicPr>
          <p:cNvPr id="5" name="Picture 4" descr="airbnb host guarant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348880"/>
            <a:ext cx="2882900" cy="2819400"/>
          </a:xfrm>
          <a:prstGeom prst="rect">
            <a:avLst/>
          </a:prstGeom>
        </p:spPr>
      </p:pic>
    </p:spTree>
    <p:extLst>
      <p:ext uri="{BB962C8B-B14F-4D97-AF65-F5344CB8AC3E}">
        <p14:creationId xmlns:p14="http://schemas.microsoft.com/office/powerpoint/2010/main" val="28500166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Host </a:t>
            </a:r>
            <a:r>
              <a:rPr lang="nl-NL" dirty="0" err="1" smtClean="0"/>
              <a:t>Guarantee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10" y="1235075"/>
            <a:ext cx="7485380" cy="4678363"/>
          </a:xfrm>
        </p:spPr>
      </p:pic>
      <p:sp>
        <p:nvSpPr>
          <p:cNvPr id="4" name="Slide Number Placeholder 3"/>
          <p:cNvSpPr>
            <a:spLocks noGrp="1"/>
          </p:cNvSpPr>
          <p:nvPr>
            <p:ph type="sldNum" sz="quarter" idx="11"/>
          </p:nvPr>
        </p:nvSpPr>
        <p:spPr/>
        <p:txBody>
          <a:bodyPr/>
          <a:lstStyle/>
          <a:p>
            <a:fld id="{B7D4C77B-C455-4824-85B6-4E38AA06E7CD}" type="slidenum">
              <a:rPr lang="nl-NL" smtClean="0"/>
              <a:pPr/>
              <a:t>9</a:t>
            </a:fld>
            <a:endParaRPr lang="nl-NL"/>
          </a:p>
        </p:txBody>
      </p:sp>
    </p:spTree>
    <p:extLst>
      <p:ext uri="{BB962C8B-B14F-4D97-AF65-F5344CB8AC3E}">
        <p14:creationId xmlns:p14="http://schemas.microsoft.com/office/powerpoint/2010/main" val="3014648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ract Law I_seminar 8_remedies II">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TotalTime>
  <Words>460</Words>
  <Application>Microsoft Macintosh PowerPoint</Application>
  <PresentationFormat>On-screen Show (4:3)</PresentationFormat>
  <Paragraphs>101</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1_Office Theme</vt:lpstr>
      <vt:lpstr>Contract Law I_seminar 8_remedies II</vt:lpstr>
      <vt:lpstr>P2P Accommodation Services – the Case of Airbnb </vt:lpstr>
      <vt:lpstr>Outline</vt:lpstr>
      <vt:lpstr>I. P2P accommodation – Airbnb </vt:lpstr>
      <vt:lpstr>How does it work?</vt:lpstr>
      <vt:lpstr>Which legal relationships?</vt:lpstr>
      <vt:lpstr>II. Terms and Policies</vt:lpstr>
      <vt:lpstr>Terms and policies - privacy</vt:lpstr>
      <vt:lpstr>Terms and policies - other</vt:lpstr>
      <vt:lpstr>Host Guarantee</vt:lpstr>
      <vt:lpstr>Host Guarantee</vt:lpstr>
      <vt:lpstr>Health &amp; Safety policy</vt:lpstr>
      <vt:lpstr>Health &amp; Safety policy</vt:lpstr>
      <vt:lpstr>III. Liability for non-performance by guest or host</vt:lpstr>
      <vt:lpstr>Cancellation</vt:lpstr>
      <vt:lpstr>Extenuating circumstances - host</vt:lpstr>
      <vt:lpstr>Extenuating circumstances - guest</vt:lpstr>
      <vt:lpstr>IV. Dispute resolution &amp; feedback</vt:lpstr>
      <vt:lpstr>Airbnb dispute resolution center</vt:lpstr>
      <vt:lpstr>Alternatives?</vt:lpstr>
      <vt:lpstr>Airbnb’s response…</vt:lpstr>
      <vt:lpstr>Reputational feedback</vt:lpstr>
      <vt:lpstr>Reputational feedback</vt:lpstr>
      <vt:lpstr>Reputational feedback</vt:lpstr>
      <vt:lpstr>V. The broader picture</vt:lpstr>
      <vt:lpstr>Conclusion</vt:lpstr>
    </vt:vector>
  </TitlesOfParts>
  <Company>Tilburg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uvt</dc:creator>
  <cp:lastModifiedBy>Vanessa</cp:lastModifiedBy>
  <cp:revision>327</cp:revision>
  <cp:lastPrinted>2015-10-02T13:28:30Z</cp:lastPrinted>
  <dcterms:created xsi:type="dcterms:W3CDTF">2012-10-18T08:43:50Z</dcterms:created>
  <dcterms:modified xsi:type="dcterms:W3CDTF">2015-11-18T11:44:21Z</dcterms:modified>
</cp:coreProperties>
</file>