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29"/>
  </p:notesMasterIdLst>
  <p:handoutMasterIdLst>
    <p:handoutMasterId r:id="rId30"/>
  </p:handoutMasterIdLst>
  <p:sldIdLst>
    <p:sldId id="262" r:id="rId2"/>
    <p:sldId id="430" r:id="rId3"/>
    <p:sldId id="440" r:id="rId4"/>
    <p:sldId id="441" r:id="rId5"/>
    <p:sldId id="442" r:id="rId6"/>
    <p:sldId id="443" r:id="rId7"/>
    <p:sldId id="414" r:id="rId8"/>
    <p:sldId id="451" r:id="rId9"/>
    <p:sldId id="452" r:id="rId10"/>
    <p:sldId id="455" r:id="rId11"/>
    <p:sldId id="408" r:id="rId12"/>
    <p:sldId id="456" r:id="rId13"/>
    <p:sldId id="457" r:id="rId14"/>
    <p:sldId id="458" r:id="rId15"/>
    <p:sldId id="420" r:id="rId16"/>
    <p:sldId id="422" r:id="rId17"/>
    <p:sldId id="426" r:id="rId18"/>
    <p:sldId id="433" r:id="rId19"/>
    <p:sldId id="460" r:id="rId20"/>
    <p:sldId id="461" r:id="rId21"/>
    <p:sldId id="435" r:id="rId22"/>
    <p:sldId id="437" r:id="rId23"/>
    <p:sldId id="444" r:id="rId24"/>
    <p:sldId id="446" r:id="rId25"/>
    <p:sldId id="459" r:id="rId26"/>
    <p:sldId id="403" r:id="rId27"/>
    <p:sldId id="405" r:id="rId28"/>
  </p:sldIdLst>
  <p:sldSz cx="9144000" cy="6858000" type="screen4x3"/>
  <p:notesSz cx="6797675" cy="9926638"/>
  <p:defaultTextStyle>
    <a:defPPr>
      <a:defRPr lang="de-DE"/>
    </a:defPPr>
    <a:lvl1pPr algn="l" rtl="0" eaLnBrk="0" fontAlgn="base" hangingPunct="0">
      <a:spcBef>
        <a:spcPct val="0"/>
      </a:spcBef>
      <a:spcAft>
        <a:spcPct val="0"/>
      </a:spcAft>
      <a:defRPr sz="11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1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1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1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1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1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1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1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1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 Kohz" initials="LK" lastIdx="5" clrIdx="0">
    <p:extLst>
      <p:ext uri="{19B8F6BF-5375-455C-9EA6-DF929625EA0E}">
        <p15:presenceInfo xmlns:p15="http://schemas.microsoft.com/office/powerpoint/2012/main" userId="Leo Koh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53B"/>
    <a:srgbClr val="FBFF00"/>
    <a:srgbClr val="9805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3808" autoAdjust="0"/>
  </p:normalViewPr>
  <p:slideViewPr>
    <p:cSldViewPr>
      <p:cViewPr varScale="1">
        <p:scale>
          <a:sx n="122" d="100"/>
          <a:sy n="122" d="100"/>
        </p:scale>
        <p:origin x="896" y="2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4E53E27-15B6-CF33-4726-23E669D702DE}"/>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787" tIns="45894" rIns="91787" bIns="45894" numCol="1" anchor="t" anchorCtr="0" compatLnSpc="1">
            <a:prstTxWarp prst="textNoShape">
              <a:avLst/>
            </a:prstTxWarp>
          </a:bodyPr>
          <a:lstStyle>
            <a:lvl1pPr algn="l" defTabSz="917575" eaLnBrk="1" hangingPunct="1">
              <a:defRPr sz="1200">
                <a:latin typeface="Arial" pitchFamily="-1" charset="0"/>
                <a:ea typeface="ＭＳ Ｐゴシック" pitchFamily="-1" charset="-128"/>
                <a:cs typeface="ＭＳ Ｐゴシック" pitchFamily="-1" charset="-128"/>
              </a:defRPr>
            </a:lvl1pPr>
          </a:lstStyle>
          <a:p>
            <a:pPr>
              <a:defRPr/>
            </a:pPr>
            <a:endParaRPr lang="en-GB"/>
          </a:p>
        </p:txBody>
      </p:sp>
      <p:sp>
        <p:nvSpPr>
          <p:cNvPr id="58371" name="Rectangle 3">
            <a:extLst>
              <a:ext uri="{FF2B5EF4-FFF2-40B4-BE49-F238E27FC236}">
                <a16:creationId xmlns:a16="http://schemas.microsoft.com/office/drawing/2014/main" id="{2B9BF2E0-AA25-E07E-FB44-C102EA72EE3E}"/>
              </a:ext>
            </a:extLst>
          </p:cNvPr>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787" tIns="45894" rIns="91787" bIns="45894" numCol="1" anchor="t" anchorCtr="0" compatLnSpc="1">
            <a:prstTxWarp prst="textNoShape">
              <a:avLst/>
            </a:prstTxWarp>
          </a:bodyPr>
          <a:lstStyle>
            <a:lvl1pPr algn="r" defTabSz="917575">
              <a:defRPr sz="1200"/>
            </a:lvl1pPr>
          </a:lstStyle>
          <a:p>
            <a:fld id="{5709A860-4F63-C14D-B305-C8E0E8A0C9B8}" type="datetime1">
              <a:rPr lang="de-DE" altLang="de-DE"/>
              <a:pPr/>
              <a:t>11.12.24</a:t>
            </a:fld>
            <a:endParaRPr lang="de-DE" altLang="de-DE"/>
          </a:p>
          <a:p>
            <a:endParaRPr lang="de-DE" altLang="de-DE"/>
          </a:p>
        </p:txBody>
      </p:sp>
      <p:sp>
        <p:nvSpPr>
          <p:cNvPr id="58372" name="Rectangle 4">
            <a:extLst>
              <a:ext uri="{FF2B5EF4-FFF2-40B4-BE49-F238E27FC236}">
                <a16:creationId xmlns:a16="http://schemas.microsoft.com/office/drawing/2014/main" id="{F1560AA3-ED11-804A-A4FC-A3D773A040C1}"/>
              </a:ext>
            </a:extLst>
          </p:cNvPr>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787" tIns="45894" rIns="91787" bIns="45894" numCol="1" anchor="b" anchorCtr="0" compatLnSpc="1">
            <a:prstTxWarp prst="textNoShape">
              <a:avLst/>
            </a:prstTxWarp>
          </a:bodyPr>
          <a:lstStyle>
            <a:lvl1pPr algn="l" defTabSz="917575" eaLnBrk="0" hangingPunct="0">
              <a:defRPr sz="1000">
                <a:latin typeface="Arial" pitchFamily="-1" charset="0"/>
                <a:ea typeface="ＭＳ Ｐゴシック" pitchFamily="-1" charset="-128"/>
                <a:cs typeface="ＭＳ Ｐゴシック" pitchFamily="-1" charset="-128"/>
              </a:defRPr>
            </a:lvl1pPr>
          </a:lstStyle>
          <a:p>
            <a:pPr>
              <a:defRPr/>
            </a:pPr>
            <a:endParaRPr lang="en-GB"/>
          </a:p>
        </p:txBody>
      </p:sp>
      <p:sp>
        <p:nvSpPr>
          <p:cNvPr id="58373" name="Rectangle 5">
            <a:extLst>
              <a:ext uri="{FF2B5EF4-FFF2-40B4-BE49-F238E27FC236}">
                <a16:creationId xmlns:a16="http://schemas.microsoft.com/office/drawing/2014/main" id="{3B591F3F-E0E7-8768-ECAD-58A2C24911FF}"/>
              </a:ext>
            </a:extLst>
          </p:cNvPr>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1787" tIns="45894" rIns="91787" bIns="45894" numCol="1" anchor="b" anchorCtr="0" compatLnSpc="1">
            <a:prstTxWarp prst="textNoShape">
              <a:avLst/>
            </a:prstTxWarp>
          </a:bodyPr>
          <a:lstStyle>
            <a:lvl1pPr algn="r" defTabSz="917575" eaLnBrk="1" hangingPunct="1">
              <a:defRPr sz="1000"/>
            </a:lvl1pPr>
          </a:lstStyle>
          <a:p>
            <a:fld id="{21D35540-6EA8-264D-8514-6BAC88063D26}"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7EFF29E-F9DA-06C7-E3BE-EB5AF535515B}"/>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787" tIns="45894" rIns="91787" bIns="45894" numCol="1" anchor="t" anchorCtr="0" compatLnSpc="1">
            <a:prstTxWarp prst="textNoShape">
              <a:avLst/>
            </a:prstTxWarp>
          </a:bodyPr>
          <a:lstStyle>
            <a:lvl1pPr algn="l" defTabSz="917575" eaLnBrk="1" hangingPunct="1">
              <a:defRPr sz="1200">
                <a:latin typeface="Times New Roman" pitchFamily="-1" charset="0"/>
                <a:ea typeface="ＭＳ Ｐゴシック" pitchFamily="-1" charset="-128"/>
                <a:cs typeface="ＭＳ Ｐゴシック" pitchFamily="-1" charset="-128"/>
              </a:defRPr>
            </a:lvl1pPr>
          </a:lstStyle>
          <a:p>
            <a:pPr>
              <a:defRPr/>
            </a:pPr>
            <a:endParaRPr lang="en-GB"/>
          </a:p>
        </p:txBody>
      </p:sp>
      <p:sp>
        <p:nvSpPr>
          <p:cNvPr id="3075" name="Rectangle 3">
            <a:extLst>
              <a:ext uri="{FF2B5EF4-FFF2-40B4-BE49-F238E27FC236}">
                <a16:creationId xmlns:a16="http://schemas.microsoft.com/office/drawing/2014/main" id="{1130BB59-14A6-C5E0-9C88-40C96EF05823}"/>
              </a:ext>
            </a:extLst>
          </p:cNvPr>
          <p:cNvSpPr>
            <a:spLocks noGrp="1" noChangeArrowheads="1"/>
          </p:cNvSpPr>
          <p:nvPr>
            <p:ph type="dt" idx="1"/>
          </p:nvPr>
        </p:nvSpPr>
        <p:spPr bwMode="auto">
          <a:xfrm>
            <a:off x="3851275" y="0"/>
            <a:ext cx="2946400" cy="495300"/>
          </a:xfrm>
          <a:prstGeom prst="rect">
            <a:avLst/>
          </a:prstGeom>
          <a:noFill/>
          <a:ln w="9525">
            <a:noFill/>
            <a:miter lim="800000"/>
            <a:headEnd/>
            <a:tailEnd/>
          </a:ln>
          <a:effectLst/>
        </p:spPr>
        <p:txBody>
          <a:bodyPr vert="horz" wrap="square" lIns="91787" tIns="45894" rIns="91787" bIns="45894" numCol="1" anchor="t" anchorCtr="0" compatLnSpc="1">
            <a:prstTxWarp prst="textNoShape">
              <a:avLst/>
            </a:prstTxWarp>
          </a:bodyPr>
          <a:lstStyle>
            <a:lvl1pPr algn="r" defTabSz="917575" eaLnBrk="1" hangingPunct="1">
              <a:defRPr sz="1200">
                <a:latin typeface="Times New Roman" pitchFamily="-1" charset="0"/>
                <a:ea typeface="ＭＳ Ｐゴシック" pitchFamily="-1" charset="-128"/>
                <a:cs typeface="ＭＳ Ｐゴシック" pitchFamily="-1" charset="-128"/>
              </a:defRPr>
            </a:lvl1pPr>
          </a:lstStyle>
          <a:p>
            <a:pPr>
              <a:defRPr/>
            </a:pPr>
            <a:endParaRPr lang="en-GB"/>
          </a:p>
        </p:txBody>
      </p:sp>
      <p:sp>
        <p:nvSpPr>
          <p:cNvPr id="14340" name="Rectangle 4">
            <a:extLst>
              <a:ext uri="{FF2B5EF4-FFF2-40B4-BE49-F238E27FC236}">
                <a16:creationId xmlns:a16="http://schemas.microsoft.com/office/drawing/2014/main" id="{7D279EE9-B657-4ED7-44A6-4E37C850C0D8}"/>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12AB3812-EF09-F933-D62C-F283E20D722B}"/>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787" tIns="45894" rIns="91787" bIns="45894"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078" name="Rectangle 6">
            <a:extLst>
              <a:ext uri="{FF2B5EF4-FFF2-40B4-BE49-F238E27FC236}">
                <a16:creationId xmlns:a16="http://schemas.microsoft.com/office/drawing/2014/main" id="{4BA6EF32-8F6B-FF0E-A696-0731E63E756D}"/>
              </a:ext>
            </a:extLst>
          </p:cNvPr>
          <p:cNvSpPr>
            <a:spLocks noGrp="1" noChangeArrowheads="1"/>
          </p:cNvSpPr>
          <p:nvPr>
            <p:ph type="ftr" sz="quarter" idx="4"/>
          </p:nvPr>
        </p:nvSpPr>
        <p:spPr bwMode="auto">
          <a:xfrm>
            <a:off x="0" y="9431338"/>
            <a:ext cx="2946400" cy="495300"/>
          </a:xfrm>
          <a:prstGeom prst="rect">
            <a:avLst/>
          </a:prstGeom>
          <a:noFill/>
          <a:ln w="9525">
            <a:noFill/>
            <a:miter lim="800000"/>
            <a:headEnd/>
            <a:tailEnd/>
          </a:ln>
          <a:effectLst/>
        </p:spPr>
        <p:txBody>
          <a:bodyPr vert="horz" wrap="square" lIns="91787" tIns="45894" rIns="91787" bIns="45894" numCol="1" anchor="b" anchorCtr="0" compatLnSpc="1">
            <a:prstTxWarp prst="textNoShape">
              <a:avLst/>
            </a:prstTxWarp>
          </a:bodyPr>
          <a:lstStyle>
            <a:lvl1pPr algn="l" defTabSz="917575" eaLnBrk="1" hangingPunct="1">
              <a:defRPr sz="1200">
                <a:latin typeface="Times New Roman" pitchFamily="-1" charset="0"/>
                <a:ea typeface="ＭＳ Ｐゴシック" pitchFamily="-1" charset="-128"/>
                <a:cs typeface="ＭＳ Ｐゴシック" pitchFamily="-1" charset="-128"/>
              </a:defRPr>
            </a:lvl1pPr>
          </a:lstStyle>
          <a:p>
            <a:pPr>
              <a:defRPr/>
            </a:pPr>
            <a:endParaRPr lang="en-GB"/>
          </a:p>
        </p:txBody>
      </p:sp>
      <p:sp>
        <p:nvSpPr>
          <p:cNvPr id="3079" name="Rectangle 7">
            <a:extLst>
              <a:ext uri="{FF2B5EF4-FFF2-40B4-BE49-F238E27FC236}">
                <a16:creationId xmlns:a16="http://schemas.microsoft.com/office/drawing/2014/main" id="{4725233F-A4C3-8703-F727-A314122C75B6}"/>
              </a:ext>
            </a:extLst>
          </p:cNvPr>
          <p:cNvSpPr>
            <a:spLocks noGrp="1" noChangeArrowheads="1"/>
          </p:cNvSpPr>
          <p:nvPr>
            <p:ph type="sldNum" sz="quarter" idx="5"/>
          </p:nvPr>
        </p:nvSpPr>
        <p:spPr bwMode="auto">
          <a:xfrm>
            <a:off x="3851275" y="9431338"/>
            <a:ext cx="2946400" cy="495300"/>
          </a:xfrm>
          <a:prstGeom prst="rect">
            <a:avLst/>
          </a:prstGeom>
          <a:noFill/>
          <a:ln w="9525">
            <a:noFill/>
            <a:miter lim="800000"/>
            <a:headEnd/>
            <a:tailEnd/>
          </a:ln>
          <a:effectLst/>
        </p:spPr>
        <p:txBody>
          <a:bodyPr vert="horz" wrap="square" lIns="91787" tIns="45894" rIns="91787" bIns="45894" numCol="1" anchor="b" anchorCtr="0" compatLnSpc="1">
            <a:prstTxWarp prst="textNoShape">
              <a:avLst/>
            </a:prstTxWarp>
          </a:bodyPr>
          <a:lstStyle>
            <a:lvl1pPr algn="r" defTabSz="917575" eaLnBrk="1" hangingPunct="1">
              <a:defRPr sz="1200">
                <a:latin typeface="Times New Roman" panose="02020603050405020304" pitchFamily="18" charset="0"/>
              </a:defRPr>
            </a:lvl1pPr>
          </a:lstStyle>
          <a:p>
            <a:fld id="{B94FB7F1-9C75-3F46-A0D9-7E9F7F9ED148}" type="slidenum">
              <a:rPr lang="de-DE" altLang="de-DE"/>
              <a:pPr/>
              <a:t>‹Nr.›</a:t>
            </a:fld>
            <a:endParaRPr lang="de-DE" altLang="de-DE"/>
          </a:p>
        </p:txBody>
      </p:sp>
    </p:spTree>
    <p:extLst>
      <p:ext uri="{BB962C8B-B14F-4D97-AF65-F5344CB8AC3E}">
        <p14:creationId xmlns:p14="http://schemas.microsoft.com/office/powerpoint/2010/main" val="4255916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0415C0A7-566A-5434-ED35-F1B89911FFAE}"/>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265177B7-F320-A0D3-343B-76B49D90E4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latin typeface="Times New Roman" panose="02020603050405020304" pitchFamily="18" charset="0"/>
            </a:endParaRPr>
          </a:p>
        </p:txBody>
      </p:sp>
    </p:spTree>
    <p:extLst>
      <p:ext uri="{BB962C8B-B14F-4D97-AF65-F5344CB8AC3E}">
        <p14:creationId xmlns:p14="http://schemas.microsoft.com/office/powerpoint/2010/main" val="1860247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u="none" dirty="0">
              <a:latin typeface="Times New Roman" panose="02020603050405020304" pitchFamily="18" charset="0"/>
            </a:endParaRPr>
          </a:p>
        </p:txBody>
      </p:sp>
    </p:spTree>
    <p:extLst>
      <p:ext uri="{BB962C8B-B14F-4D97-AF65-F5344CB8AC3E}">
        <p14:creationId xmlns:p14="http://schemas.microsoft.com/office/powerpoint/2010/main" val="2660073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Aft>
                <a:spcPts val="6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8526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u="none" dirty="0">
              <a:latin typeface="Times New Roman" panose="02020603050405020304" pitchFamily="18" charset="0"/>
            </a:endParaRPr>
          </a:p>
        </p:txBody>
      </p:sp>
    </p:spTree>
    <p:extLst>
      <p:ext uri="{BB962C8B-B14F-4D97-AF65-F5344CB8AC3E}">
        <p14:creationId xmlns:p14="http://schemas.microsoft.com/office/powerpoint/2010/main" val="3917970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u="none" dirty="0">
              <a:latin typeface="Times New Roman" panose="02020603050405020304" pitchFamily="18" charset="0"/>
            </a:endParaRPr>
          </a:p>
        </p:txBody>
      </p:sp>
    </p:spTree>
    <p:extLst>
      <p:ext uri="{BB962C8B-B14F-4D97-AF65-F5344CB8AC3E}">
        <p14:creationId xmlns:p14="http://schemas.microsoft.com/office/powerpoint/2010/main" val="3589440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u="none" dirty="0">
              <a:latin typeface="Times New Roman" panose="02020603050405020304" pitchFamily="18" charset="0"/>
            </a:endParaRPr>
          </a:p>
        </p:txBody>
      </p:sp>
    </p:spTree>
    <p:extLst>
      <p:ext uri="{BB962C8B-B14F-4D97-AF65-F5344CB8AC3E}">
        <p14:creationId xmlns:p14="http://schemas.microsoft.com/office/powerpoint/2010/main" val="24586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Aft>
                <a:spcPts val="6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42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en-US" sz="1800" b="1" i="1">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rPr>
              <a:t>c) Three Different Solutions </a:t>
            </a:r>
            <a:endParaRPr lang="de-DE" sz="1800" b="1" i="1">
              <a:solidFill>
                <a:srgbClr val="000000"/>
              </a:solidFill>
              <a:effectLst/>
              <a:latin typeface="Gill Sans MT" panose="020B0502020104020203" pitchFamily="34" charset="77"/>
              <a:ea typeface="Times New Roman" panose="02020603050405020304" pitchFamily="18" charset="0"/>
              <a:cs typeface="Times New Roman" panose="02020603050405020304" pitchFamily="18" charset="0"/>
            </a:endParaRPr>
          </a:p>
          <a:p>
            <a:pPr algn="just">
              <a:spcAft>
                <a:spcPts val="600"/>
              </a:spcAft>
            </a:pPr>
            <a:r>
              <a:rPr lang="en-US" sz="1800">
                <a:effectLst/>
                <a:latin typeface="Garamond" panose="02020404030301010803" pitchFamily="18" charset="0"/>
                <a:ea typeface="Calibri" panose="020F0502020204030204" pitchFamily="34" charset="0"/>
                <a:cs typeface="Times New Roman" panose="02020603050405020304" pitchFamily="18" charset="0"/>
              </a:rPr>
              <a:t>Yet, IP-law also teaches us, that despite the many different constellations with a view to the design of contractual relationships it is sufficient to distinguish three different types, which may serve as building blocks for more complex constellations.</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8816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pPr>
            <a:r>
              <a:rPr lang="en-US" sz="1800" b="1" kern="0">
                <a:effectLst/>
                <a:latin typeface="Gill Sans MT" panose="020B0502020104020203" pitchFamily="34" charset="77"/>
                <a:ea typeface="Times New Roman" panose="02020603050405020304" pitchFamily="18" charset="0"/>
                <a:cs typeface="Times New Roman" panose="02020603050405020304" pitchFamily="18" charset="0"/>
              </a:rPr>
              <a:t>c) Requirements and Anchor Points in the First Level Contract </a:t>
            </a:r>
            <a:endParaRPr lang="de-DE" sz="1800" b="1" kern="0">
              <a:effectLst/>
              <a:latin typeface="Gill Sans MT" panose="020B0502020104020203" pitchFamily="34" charset="77"/>
              <a:ea typeface="Times New Roman" panose="02020603050405020304" pitchFamily="18"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sz="1800">
                <a:effectLst/>
                <a:latin typeface="Garamond" panose="02020404030301010803" pitchFamily="18" charset="0"/>
                <a:ea typeface="Calibri" panose="020F0502020204030204" pitchFamily="34" charset="0"/>
                <a:cs typeface="Times New Roman" panose="02020603050405020304" pitchFamily="18" charset="0"/>
              </a:rPr>
              <a:t>At the point of time of the first sale of the machinery both parties may not yet know how the further lifecycle of the machinery will develop. It is hard to predict whether there will be further users and if so, whether they acquire the rights of use by virtue of a sale, a lease or otherwise. This uncertainty in unavoidable. To ensure that this factual uncertainty is not trailed by legal uncertainty, both parties share the common interest to safeguard that all future contracts are consistent with the first. Accordingly, a well drafted first level contract should provide for respective rights and duties. In essence, they should envisage a possible further user:</a:t>
            </a:r>
          </a:p>
          <a:p>
            <a:pPr algn="just">
              <a:spcAft>
                <a:spcPts val="600"/>
              </a:spcAft>
            </a:pP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US" sz="1800">
                <a:effectLst/>
                <a:latin typeface="Garamond" panose="02020404030301010803" pitchFamily="18" charset="0"/>
                <a:ea typeface="Calibri" panose="020F0502020204030204" pitchFamily="34" charset="0"/>
                <a:cs typeface="Times New Roman" panose="02020603050405020304" pitchFamily="18" charset="0"/>
              </a:rPr>
              <a:t>The first user is obliged to inform the manucfacturer/data holder in case he grants a right of use (transfer or lease) to a third party </a:t>
            </a:r>
          </a:p>
          <a:p>
            <a:pPr marL="342900" lvl="0" indent="-342900" algn="just">
              <a:spcAft>
                <a:spcPts val="600"/>
              </a:spcAft>
              <a:buFont typeface="Symbol" pitchFamily="2" charset="2"/>
              <a:buChar char=""/>
            </a:pP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US" sz="1800">
                <a:effectLst/>
                <a:latin typeface="Garamond" panose="02020404030301010803" pitchFamily="18" charset="0"/>
                <a:ea typeface="Calibri" panose="020F0502020204030204" pitchFamily="34" charset="0"/>
                <a:cs typeface="Times New Roman" panose="02020603050405020304" pitchFamily="18" charset="0"/>
              </a:rPr>
              <a:t>The first user is obliged to inform the manucfacturer/data holder whether he permits the further use of previously generated data</a:t>
            </a:r>
          </a:p>
          <a:p>
            <a:pPr marL="342900" lvl="0" indent="-342900" algn="just">
              <a:spcAft>
                <a:spcPts val="600"/>
              </a:spcAft>
              <a:buFont typeface="Symbol" pitchFamily="2" charset="2"/>
              <a:buChar char=""/>
            </a:pP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US" sz="1800">
                <a:effectLst/>
                <a:latin typeface="Garamond" panose="02020404030301010803" pitchFamily="18" charset="0"/>
                <a:ea typeface="Calibri" panose="020F0502020204030204" pitchFamily="34" charset="0"/>
                <a:cs typeface="Times New Roman" panose="02020603050405020304" pitchFamily="18" charset="0"/>
              </a:rPr>
              <a:t>The manufacturer is obliged to accept an assignment of the contract, unless he has justified concerns to enter into a contract with that specific third party.</a:t>
            </a:r>
          </a:p>
          <a:p>
            <a:pPr marL="342900" lvl="0" indent="-342900" algn="just">
              <a:spcAft>
                <a:spcPts val="600"/>
              </a:spcAft>
              <a:buFont typeface="Symbol" pitchFamily="2" charset="2"/>
              <a:buChar char=""/>
            </a:pP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US" sz="1800">
                <a:effectLst/>
                <a:latin typeface="Garamond" panose="02020404030301010803" pitchFamily="18" charset="0"/>
                <a:ea typeface="Calibri" panose="020F0502020204030204" pitchFamily="34" charset="0"/>
                <a:cs typeface="Times New Roman" panose="02020603050405020304" pitchFamily="18" charset="0"/>
              </a:rPr>
              <a:t>The manufacturer is obliged to offer a potential further user of the machinery a service contract on comparable terms, unless he has justified concerns to enter into a contract with that specific third party. </a:t>
            </a:r>
          </a:p>
          <a:p>
            <a:pPr marL="342900" lvl="0" indent="-342900" algn="just">
              <a:spcAft>
                <a:spcPts val="600"/>
              </a:spcAft>
              <a:buFont typeface="Symbol" pitchFamily="2" charset="2"/>
              <a:buChar char=""/>
            </a:pP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US" sz="1800">
                <a:effectLst/>
                <a:latin typeface="Garamond" panose="02020404030301010803" pitchFamily="18" charset="0"/>
                <a:ea typeface="Calibri" panose="020F0502020204030204" pitchFamily="34" charset="0"/>
                <a:cs typeface="Times New Roman" panose="02020603050405020304" pitchFamily="18" charset="0"/>
              </a:rPr>
              <a:t>All parties are bound by a confidentiality duty.</a:t>
            </a:r>
          </a:p>
          <a:p>
            <a:pPr marL="342900" lvl="0" indent="-342900" algn="just">
              <a:spcAft>
                <a:spcPts val="600"/>
              </a:spcAft>
              <a:buFont typeface="Symbol" pitchFamily="2" charset="2"/>
              <a:buChar char=""/>
            </a:pP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sz="1800">
                <a:effectLst/>
                <a:latin typeface="Garamond" panose="02020404030301010803" pitchFamily="18" charset="0"/>
                <a:ea typeface="Calibri" panose="020F0502020204030204" pitchFamily="34" charset="0"/>
                <a:cs typeface="Times New Roman" panose="02020603050405020304" pitchFamily="18" charset="0"/>
              </a:rPr>
              <a:t>For obvious reasons compliance with these clauses should be ensured by technical options, in particular access to a user’s account.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0793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latin typeface="Times New Roman" panose="02020603050405020304" pitchFamily="18" charset="0"/>
            </a:endParaRPr>
          </a:p>
        </p:txBody>
      </p:sp>
    </p:spTree>
    <p:extLst>
      <p:ext uri="{BB962C8B-B14F-4D97-AF65-F5344CB8AC3E}">
        <p14:creationId xmlns:p14="http://schemas.microsoft.com/office/powerpoint/2010/main" val="1267060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latin typeface="Times New Roman" panose="02020603050405020304" pitchFamily="18" charset="0"/>
            </a:endParaRPr>
          </a:p>
        </p:txBody>
      </p:sp>
    </p:spTree>
    <p:extLst>
      <p:ext uri="{BB962C8B-B14F-4D97-AF65-F5344CB8AC3E}">
        <p14:creationId xmlns:p14="http://schemas.microsoft.com/office/powerpoint/2010/main" val="312637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20B372D8-7484-4C6F-1C33-F1A04E124BA2}"/>
              </a:ext>
            </a:extLst>
          </p:cNvPr>
          <p:cNvSpPr>
            <a:spLocks noGrp="1" noRot="1" noChangeAspect="1" noChangeArrowheads="1" noTextEdit="1"/>
          </p:cNvSpPr>
          <p:nvPr>
            <p:ph type="sldImg"/>
          </p:nvPr>
        </p:nvSpPr>
        <p:spPr>
          <a:ln/>
        </p:spPr>
      </p:sp>
      <p:sp>
        <p:nvSpPr>
          <p:cNvPr id="20482" name="Rectangle 3">
            <a:extLst>
              <a:ext uri="{FF2B5EF4-FFF2-40B4-BE49-F238E27FC236}">
                <a16:creationId xmlns:a16="http://schemas.microsoft.com/office/drawing/2014/main" id="{8A49E8FE-5D66-23FC-E64A-46113D2F4A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indent="0">
              <a:buNone/>
            </a:pPr>
            <a:endParaRPr lang="de-DE" altLang="de-DE" sz="1800" dirty="0">
              <a:latin typeface="Calibri" panose="020F0502020204030204" pitchFamily="34" charset="0"/>
            </a:endParaRPr>
          </a:p>
        </p:txBody>
      </p:sp>
    </p:spTree>
    <p:extLst>
      <p:ext uri="{BB962C8B-B14F-4D97-AF65-F5344CB8AC3E}">
        <p14:creationId xmlns:p14="http://schemas.microsoft.com/office/powerpoint/2010/main" val="2486438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latin typeface="Times New Roman" panose="02020603050405020304" pitchFamily="18" charset="0"/>
            </a:endParaRPr>
          </a:p>
        </p:txBody>
      </p:sp>
    </p:spTree>
    <p:extLst>
      <p:ext uri="{BB962C8B-B14F-4D97-AF65-F5344CB8AC3E}">
        <p14:creationId xmlns:p14="http://schemas.microsoft.com/office/powerpoint/2010/main" val="3274380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latin typeface="Times New Roman" panose="02020603050405020304" pitchFamily="18" charset="0"/>
            </a:endParaRPr>
          </a:p>
        </p:txBody>
      </p:sp>
    </p:spTree>
    <p:extLst>
      <p:ext uri="{BB962C8B-B14F-4D97-AF65-F5344CB8AC3E}">
        <p14:creationId xmlns:p14="http://schemas.microsoft.com/office/powerpoint/2010/main" val="4093344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latin typeface="Times New Roman" panose="02020603050405020304" pitchFamily="18" charset="0"/>
            </a:endParaRPr>
          </a:p>
        </p:txBody>
      </p:sp>
    </p:spTree>
    <p:extLst>
      <p:ext uri="{BB962C8B-B14F-4D97-AF65-F5344CB8AC3E}">
        <p14:creationId xmlns:p14="http://schemas.microsoft.com/office/powerpoint/2010/main" val="861872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D11E8-970A-F1F3-75B2-D1A00B1EAA9E}"/>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D0B8B320-C352-A5DF-B7A3-FA8637FCC701}"/>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FAF61ECE-6207-1E5E-0231-F195C42B90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latin typeface="Times New Roman" panose="02020603050405020304" pitchFamily="18" charset="0"/>
            </a:endParaRPr>
          </a:p>
        </p:txBody>
      </p:sp>
    </p:spTree>
    <p:extLst>
      <p:ext uri="{BB962C8B-B14F-4D97-AF65-F5344CB8AC3E}">
        <p14:creationId xmlns:p14="http://schemas.microsoft.com/office/powerpoint/2010/main" val="3883881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36C3F-4633-D867-9907-9EBA23F97D63}"/>
            </a:ext>
          </a:extLst>
        </p:cNvPr>
        <p:cNvGrpSpPr/>
        <p:nvPr/>
      </p:nvGrpSpPr>
      <p:grpSpPr>
        <a:xfrm>
          <a:off x="0" y="0"/>
          <a:ext cx="0" cy="0"/>
          <a:chOff x="0" y="0"/>
          <a:chExt cx="0" cy="0"/>
        </a:xfrm>
      </p:grpSpPr>
      <p:sp>
        <p:nvSpPr>
          <p:cNvPr id="18433" name="Rectangle 2">
            <a:extLst>
              <a:ext uri="{FF2B5EF4-FFF2-40B4-BE49-F238E27FC236}">
                <a16:creationId xmlns:a16="http://schemas.microsoft.com/office/drawing/2014/main" id="{8078C036-F618-ACB8-23D6-4948C46D7531}"/>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DD23BFDA-4483-6C1C-469F-B9201245E2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latin typeface="Times New Roman" panose="02020603050405020304" pitchFamily="18" charset="0"/>
            </a:endParaRPr>
          </a:p>
        </p:txBody>
      </p:sp>
    </p:spTree>
    <p:extLst>
      <p:ext uri="{BB962C8B-B14F-4D97-AF65-F5344CB8AC3E}">
        <p14:creationId xmlns:p14="http://schemas.microsoft.com/office/powerpoint/2010/main" val="1260372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20B372D8-7484-4C6F-1C33-F1A04E124BA2}"/>
              </a:ext>
            </a:extLst>
          </p:cNvPr>
          <p:cNvSpPr>
            <a:spLocks noGrp="1" noRot="1" noChangeAspect="1" noChangeArrowheads="1" noTextEdit="1"/>
          </p:cNvSpPr>
          <p:nvPr>
            <p:ph type="sldImg"/>
          </p:nvPr>
        </p:nvSpPr>
        <p:spPr>
          <a:ln/>
        </p:spPr>
      </p:sp>
      <p:sp>
        <p:nvSpPr>
          <p:cNvPr id="20482" name="Rectangle 3">
            <a:extLst>
              <a:ext uri="{FF2B5EF4-FFF2-40B4-BE49-F238E27FC236}">
                <a16:creationId xmlns:a16="http://schemas.microsoft.com/office/drawing/2014/main" id="{8A49E8FE-5D66-23FC-E64A-46113D2F4A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latin typeface="Times New Roman" panose="02020603050405020304" pitchFamily="18" charset="0"/>
            </a:endParaRPr>
          </a:p>
        </p:txBody>
      </p:sp>
    </p:spTree>
    <p:extLst>
      <p:ext uri="{BB962C8B-B14F-4D97-AF65-F5344CB8AC3E}">
        <p14:creationId xmlns:p14="http://schemas.microsoft.com/office/powerpoint/2010/main" val="1822154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5008533-96CD-091B-4426-4AD2F04C65C3}"/>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AF98BB24-B57E-7EA1-84F2-CCA4CE96B73A}"/>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de-DE"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66157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6EC152EA-31D1-4C76-B8CF-82D3133016A4}"/>
              </a:ext>
            </a:extLst>
          </p:cNvPr>
          <p:cNvSpPr>
            <a:spLocks noGrp="1" noRot="1" noChangeAspect="1" noChangeArrowheads="1" noTextEdit="1"/>
          </p:cNvSpPr>
          <p:nvPr>
            <p:ph type="sldImg"/>
          </p:nvPr>
        </p:nvSpPr>
        <p:spPr>
          <a:ln/>
        </p:spPr>
      </p:sp>
      <p:sp>
        <p:nvSpPr>
          <p:cNvPr id="51202" name="Rectangle 3">
            <a:extLst>
              <a:ext uri="{FF2B5EF4-FFF2-40B4-BE49-F238E27FC236}">
                <a16:creationId xmlns:a16="http://schemas.microsoft.com/office/drawing/2014/main" id="{47B8E776-534D-2A7E-834F-99D35FD619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latin typeface="Times New Roman" panose="02020603050405020304" pitchFamily="18" charset="0"/>
            </a:endParaRPr>
          </a:p>
        </p:txBody>
      </p:sp>
    </p:spTree>
    <p:extLst>
      <p:ext uri="{BB962C8B-B14F-4D97-AF65-F5344CB8AC3E}">
        <p14:creationId xmlns:p14="http://schemas.microsoft.com/office/powerpoint/2010/main" val="114987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pPr>
            <a:endParaRPr lang="de-DE" sz="1800" u="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009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pPr>
            <a:endParaRPr lang="de-DE" sz="1800" u="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733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800" u="none" dirty="0">
              <a:solidFill>
                <a:srgbClr val="008080"/>
              </a:solidFill>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83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z="1800" u="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7438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z="1800" u="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95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z="1800" u="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815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E25A639-BED2-5C67-FDFB-FEC4BF5CCE0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62540ED3-89BC-A09B-55C3-4FFFE433B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z="1800" u="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4935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3" descr="Arbeit:UOS:UOS Rede 2 fz:04 UOS PowerPoint PPT:04 PPT Allgemein 11-12:02 Pix:UOS_PPT_Allgm_01-B_Fuss.jpg">
            <a:extLst>
              <a:ext uri="{FF2B5EF4-FFF2-40B4-BE49-F238E27FC236}">
                <a16:creationId xmlns:a16="http://schemas.microsoft.com/office/drawing/2014/main" id="{F8894971-3637-423F-838D-272E09D61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0500"/>
            <a:ext cx="91455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Arbeit:UOS:UOS Rede 2 fz:04 UOS PowerPoint PPT:04 PPT Allgemein 11-12:02 Pix:UOS_PPT_Allgm_01-B_Kopf.jpg">
            <a:extLst>
              <a:ext uri="{FF2B5EF4-FFF2-40B4-BE49-F238E27FC236}">
                <a16:creationId xmlns:a16="http://schemas.microsoft.com/office/drawing/2014/main" id="{A8ADD6DA-25C5-727B-284C-E5077AF72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55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Rectangle 2"/>
          <p:cNvSpPr>
            <a:spLocks noGrp="1" noChangeArrowheads="1"/>
          </p:cNvSpPr>
          <p:nvPr>
            <p:ph type="subTitle" idx="1"/>
          </p:nvPr>
        </p:nvSpPr>
        <p:spPr>
          <a:xfrm>
            <a:off x="1752600" y="3429000"/>
            <a:ext cx="6629400" cy="1295400"/>
          </a:xfrm>
        </p:spPr>
        <p:txBody>
          <a:bodyPr/>
          <a:lstStyle>
            <a:lvl1pPr marL="0" indent="0">
              <a:buFont typeface="Wingdings" pitchFamily="-32" charset="2"/>
              <a:buNone/>
              <a:defRPr/>
            </a:lvl1pPr>
          </a:lstStyle>
          <a:p>
            <a:pPr lvl="0"/>
            <a:r>
              <a:rPr lang="de-DE" altLang="de-DE" noProof="0"/>
              <a:t>Master-Untertitelformat bearbeiten</a:t>
            </a:r>
          </a:p>
        </p:txBody>
      </p:sp>
      <p:sp>
        <p:nvSpPr>
          <p:cNvPr id="90125" name="Rectangle 13"/>
          <p:cNvSpPr>
            <a:spLocks noGrp="1" noChangeArrowheads="1"/>
          </p:cNvSpPr>
          <p:nvPr>
            <p:ph type="ctrTitle" sz="quarter"/>
          </p:nvPr>
        </p:nvSpPr>
        <p:spPr>
          <a:xfrm>
            <a:off x="990600" y="1905000"/>
            <a:ext cx="7391400" cy="1143000"/>
          </a:xfrm>
        </p:spPr>
        <p:txBody>
          <a:bodyPr anchor="b"/>
          <a:lstStyle>
            <a:lvl1pPr>
              <a:defRPr/>
            </a:lvl1pPr>
          </a:lstStyle>
          <a:p>
            <a:pPr lvl="0"/>
            <a:r>
              <a:rPr lang="de-DE" altLang="de-DE" noProof="0"/>
              <a:t>Mastertitelformat bearbeiten</a:t>
            </a:r>
          </a:p>
        </p:txBody>
      </p:sp>
    </p:spTree>
    <p:extLst>
      <p:ext uri="{BB962C8B-B14F-4D97-AF65-F5344CB8AC3E}">
        <p14:creationId xmlns:p14="http://schemas.microsoft.com/office/powerpoint/2010/main" val="219987703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1721B808-333C-DD24-9A1C-39787F832FA7}"/>
              </a:ext>
            </a:extLst>
          </p:cNvPr>
          <p:cNvSpPr>
            <a:spLocks noGrp="1" noChangeArrowheads="1"/>
          </p:cNvSpPr>
          <p:nvPr>
            <p:ph type="ftr" sz="quarter" idx="10"/>
          </p:nvPr>
        </p:nvSpPr>
        <p:spPr>
          <a:ln/>
        </p:spPr>
        <p:txBody>
          <a:bodyPr/>
          <a:lstStyle>
            <a:lvl1pPr>
              <a:defRPr/>
            </a:lvl1pPr>
          </a:lstStyle>
          <a:p>
            <a:r>
              <a:rPr lang="de-DE" altLang="de-DE"/>
              <a:t>Thema der Praesentation / Autor / </a:t>
            </a:r>
            <a:fld id="{9C46AE08-E261-6F46-95E5-61833AD064C9}" type="slidenum">
              <a:rPr lang="de-DE" altLang="de-DE"/>
              <a:pPr/>
              <a:t>‹Nr.›</a:t>
            </a:fld>
            <a:endParaRPr lang="de-DE" altLang="de-DE"/>
          </a:p>
        </p:txBody>
      </p:sp>
    </p:spTree>
    <p:extLst>
      <p:ext uri="{BB962C8B-B14F-4D97-AF65-F5344CB8AC3E}">
        <p14:creationId xmlns:p14="http://schemas.microsoft.com/office/powerpoint/2010/main" val="17243771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2750" y="1524000"/>
            <a:ext cx="1924050" cy="44196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90600" y="1524000"/>
            <a:ext cx="5619750" cy="44196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21273E81-64C3-7424-E7A5-38132CC435FB}"/>
              </a:ext>
            </a:extLst>
          </p:cNvPr>
          <p:cNvSpPr>
            <a:spLocks noGrp="1" noChangeArrowheads="1"/>
          </p:cNvSpPr>
          <p:nvPr>
            <p:ph type="ftr" sz="quarter" idx="10"/>
          </p:nvPr>
        </p:nvSpPr>
        <p:spPr>
          <a:ln/>
        </p:spPr>
        <p:txBody>
          <a:bodyPr/>
          <a:lstStyle>
            <a:lvl1pPr>
              <a:defRPr/>
            </a:lvl1pPr>
          </a:lstStyle>
          <a:p>
            <a:r>
              <a:rPr lang="de-DE" altLang="de-DE"/>
              <a:t>Thema der Praesentation / Autor / </a:t>
            </a:r>
            <a:fld id="{B5B4DF4A-C00B-FB46-ADCA-A02CE8A1F7F2}" type="slidenum">
              <a:rPr lang="de-DE" altLang="de-DE"/>
              <a:pPr/>
              <a:t>‹Nr.›</a:t>
            </a:fld>
            <a:endParaRPr lang="de-DE" altLang="de-DE"/>
          </a:p>
        </p:txBody>
      </p:sp>
    </p:spTree>
    <p:extLst>
      <p:ext uri="{BB962C8B-B14F-4D97-AF65-F5344CB8AC3E}">
        <p14:creationId xmlns:p14="http://schemas.microsoft.com/office/powerpoint/2010/main" val="10810965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914AB5BC-6C9F-961F-6CD4-52AC452A0F1B}"/>
              </a:ext>
            </a:extLst>
          </p:cNvPr>
          <p:cNvSpPr>
            <a:spLocks noGrp="1" noChangeArrowheads="1"/>
          </p:cNvSpPr>
          <p:nvPr>
            <p:ph type="ftr" sz="quarter" idx="10"/>
          </p:nvPr>
        </p:nvSpPr>
        <p:spPr>
          <a:ln/>
        </p:spPr>
        <p:txBody>
          <a:bodyPr/>
          <a:lstStyle>
            <a:lvl1pPr>
              <a:defRPr/>
            </a:lvl1pPr>
          </a:lstStyle>
          <a:p>
            <a:r>
              <a:rPr lang="de-DE" altLang="de-DE"/>
              <a:t>Thema der Praesentation / Autor / </a:t>
            </a:r>
            <a:fld id="{359E387C-4D87-374A-94FC-947C6155315B}" type="slidenum">
              <a:rPr lang="de-DE" altLang="de-DE"/>
              <a:pPr/>
              <a:t>‹Nr.›</a:t>
            </a:fld>
            <a:endParaRPr lang="de-DE" altLang="de-DE"/>
          </a:p>
        </p:txBody>
      </p:sp>
    </p:spTree>
    <p:extLst>
      <p:ext uri="{BB962C8B-B14F-4D97-AF65-F5344CB8AC3E}">
        <p14:creationId xmlns:p14="http://schemas.microsoft.com/office/powerpoint/2010/main" val="33357208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3">
            <a:extLst>
              <a:ext uri="{FF2B5EF4-FFF2-40B4-BE49-F238E27FC236}">
                <a16:creationId xmlns:a16="http://schemas.microsoft.com/office/drawing/2014/main" id="{F701CB36-4F0B-68D2-FD10-0E53192B8F47}"/>
              </a:ext>
            </a:extLst>
          </p:cNvPr>
          <p:cNvSpPr>
            <a:spLocks noGrp="1" noChangeArrowheads="1"/>
          </p:cNvSpPr>
          <p:nvPr>
            <p:ph type="ftr" sz="quarter" idx="10"/>
          </p:nvPr>
        </p:nvSpPr>
        <p:spPr>
          <a:ln/>
        </p:spPr>
        <p:txBody>
          <a:bodyPr/>
          <a:lstStyle>
            <a:lvl1pPr>
              <a:defRPr/>
            </a:lvl1pPr>
          </a:lstStyle>
          <a:p>
            <a:r>
              <a:rPr lang="de-DE" altLang="de-DE"/>
              <a:t>Thema der Praesentation / Autor / </a:t>
            </a:r>
            <a:fld id="{DF517884-B310-D140-B7BB-B4383B12B2B0}" type="slidenum">
              <a:rPr lang="de-DE" altLang="de-DE"/>
              <a:pPr/>
              <a:t>‹Nr.›</a:t>
            </a:fld>
            <a:endParaRPr lang="de-DE" altLang="de-DE"/>
          </a:p>
        </p:txBody>
      </p:sp>
    </p:spTree>
    <p:extLst>
      <p:ext uri="{BB962C8B-B14F-4D97-AF65-F5344CB8AC3E}">
        <p14:creationId xmlns:p14="http://schemas.microsoft.com/office/powerpoint/2010/main" val="31566184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752600" y="2667000"/>
            <a:ext cx="33909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295900" y="2667000"/>
            <a:ext cx="33909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a:extLst>
              <a:ext uri="{FF2B5EF4-FFF2-40B4-BE49-F238E27FC236}">
                <a16:creationId xmlns:a16="http://schemas.microsoft.com/office/drawing/2014/main" id="{59000882-6192-C0B8-B1C2-6DD7EFF9A28B}"/>
              </a:ext>
            </a:extLst>
          </p:cNvPr>
          <p:cNvSpPr>
            <a:spLocks noGrp="1" noChangeArrowheads="1"/>
          </p:cNvSpPr>
          <p:nvPr>
            <p:ph type="ftr" sz="quarter" idx="10"/>
          </p:nvPr>
        </p:nvSpPr>
        <p:spPr>
          <a:ln/>
        </p:spPr>
        <p:txBody>
          <a:bodyPr/>
          <a:lstStyle>
            <a:lvl1pPr>
              <a:defRPr/>
            </a:lvl1pPr>
          </a:lstStyle>
          <a:p>
            <a:r>
              <a:rPr lang="de-DE" altLang="de-DE"/>
              <a:t>Thema der Praesentation / Autor / </a:t>
            </a:r>
            <a:fld id="{BFC7F7D9-6F75-B241-99A0-AA5A2650758A}" type="slidenum">
              <a:rPr lang="de-DE" altLang="de-DE"/>
              <a:pPr/>
              <a:t>‹Nr.›</a:t>
            </a:fld>
            <a:endParaRPr lang="de-DE" altLang="de-DE"/>
          </a:p>
        </p:txBody>
      </p:sp>
    </p:spTree>
    <p:extLst>
      <p:ext uri="{BB962C8B-B14F-4D97-AF65-F5344CB8AC3E}">
        <p14:creationId xmlns:p14="http://schemas.microsoft.com/office/powerpoint/2010/main" val="37870094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a:extLst>
              <a:ext uri="{FF2B5EF4-FFF2-40B4-BE49-F238E27FC236}">
                <a16:creationId xmlns:a16="http://schemas.microsoft.com/office/drawing/2014/main" id="{8B67BAE2-ABB3-898E-6B5B-B60C5BF58FDD}"/>
              </a:ext>
            </a:extLst>
          </p:cNvPr>
          <p:cNvSpPr>
            <a:spLocks noGrp="1" noChangeArrowheads="1"/>
          </p:cNvSpPr>
          <p:nvPr>
            <p:ph type="ftr" sz="quarter" idx="10"/>
          </p:nvPr>
        </p:nvSpPr>
        <p:spPr>
          <a:ln/>
        </p:spPr>
        <p:txBody>
          <a:bodyPr/>
          <a:lstStyle>
            <a:lvl1pPr>
              <a:defRPr/>
            </a:lvl1pPr>
          </a:lstStyle>
          <a:p>
            <a:r>
              <a:rPr lang="de-DE" altLang="de-DE"/>
              <a:t>Thema der Praesentation / Autor / </a:t>
            </a:r>
            <a:fld id="{1238A62A-F0D2-F349-AB60-4E1323D3A199}" type="slidenum">
              <a:rPr lang="de-DE" altLang="de-DE"/>
              <a:pPr/>
              <a:t>‹Nr.›</a:t>
            </a:fld>
            <a:endParaRPr lang="de-DE" altLang="de-DE"/>
          </a:p>
        </p:txBody>
      </p:sp>
    </p:spTree>
    <p:extLst>
      <p:ext uri="{BB962C8B-B14F-4D97-AF65-F5344CB8AC3E}">
        <p14:creationId xmlns:p14="http://schemas.microsoft.com/office/powerpoint/2010/main" val="22656491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a:extLst>
              <a:ext uri="{FF2B5EF4-FFF2-40B4-BE49-F238E27FC236}">
                <a16:creationId xmlns:a16="http://schemas.microsoft.com/office/drawing/2014/main" id="{B33DD5C0-116A-74C4-751A-3F09947A8B86}"/>
              </a:ext>
            </a:extLst>
          </p:cNvPr>
          <p:cNvSpPr>
            <a:spLocks noGrp="1" noChangeArrowheads="1"/>
          </p:cNvSpPr>
          <p:nvPr>
            <p:ph type="ftr" sz="quarter" idx="10"/>
          </p:nvPr>
        </p:nvSpPr>
        <p:spPr>
          <a:ln/>
        </p:spPr>
        <p:txBody>
          <a:bodyPr/>
          <a:lstStyle>
            <a:lvl1pPr>
              <a:defRPr/>
            </a:lvl1pPr>
          </a:lstStyle>
          <a:p>
            <a:r>
              <a:rPr lang="de-DE" altLang="de-DE"/>
              <a:t>Thema der Praesentation / Autor / </a:t>
            </a:r>
            <a:fld id="{37E0D01F-BAB6-A04E-A66D-0317B911AC81}" type="slidenum">
              <a:rPr lang="de-DE" altLang="de-DE"/>
              <a:pPr/>
              <a:t>‹Nr.›</a:t>
            </a:fld>
            <a:endParaRPr lang="de-DE" altLang="de-DE"/>
          </a:p>
        </p:txBody>
      </p:sp>
    </p:spTree>
    <p:extLst>
      <p:ext uri="{BB962C8B-B14F-4D97-AF65-F5344CB8AC3E}">
        <p14:creationId xmlns:p14="http://schemas.microsoft.com/office/powerpoint/2010/main" val="151013897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872716A5-399A-3903-7AD7-DAE283B524B4}"/>
              </a:ext>
            </a:extLst>
          </p:cNvPr>
          <p:cNvSpPr>
            <a:spLocks noGrp="1" noChangeArrowheads="1"/>
          </p:cNvSpPr>
          <p:nvPr>
            <p:ph type="ftr" sz="quarter" idx="10"/>
          </p:nvPr>
        </p:nvSpPr>
        <p:spPr>
          <a:ln/>
        </p:spPr>
        <p:txBody>
          <a:bodyPr/>
          <a:lstStyle>
            <a:lvl1pPr>
              <a:defRPr/>
            </a:lvl1pPr>
          </a:lstStyle>
          <a:p>
            <a:r>
              <a:rPr lang="de-DE" altLang="de-DE"/>
              <a:t>Thema der Praesentation / Autor / </a:t>
            </a:r>
            <a:fld id="{625EBCA6-21FB-2845-83D0-7DFB46B3AAD7}" type="slidenum">
              <a:rPr lang="de-DE" altLang="de-DE"/>
              <a:pPr/>
              <a:t>‹Nr.›</a:t>
            </a:fld>
            <a:endParaRPr lang="de-DE" altLang="de-DE"/>
          </a:p>
        </p:txBody>
      </p:sp>
    </p:spTree>
    <p:extLst>
      <p:ext uri="{BB962C8B-B14F-4D97-AF65-F5344CB8AC3E}">
        <p14:creationId xmlns:p14="http://schemas.microsoft.com/office/powerpoint/2010/main" val="24403083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3">
            <a:extLst>
              <a:ext uri="{FF2B5EF4-FFF2-40B4-BE49-F238E27FC236}">
                <a16:creationId xmlns:a16="http://schemas.microsoft.com/office/drawing/2014/main" id="{8FB7BA00-2FBB-37E1-5978-24D24FDFEFD7}"/>
              </a:ext>
            </a:extLst>
          </p:cNvPr>
          <p:cNvSpPr>
            <a:spLocks noGrp="1" noChangeArrowheads="1"/>
          </p:cNvSpPr>
          <p:nvPr>
            <p:ph type="ftr" sz="quarter" idx="10"/>
          </p:nvPr>
        </p:nvSpPr>
        <p:spPr>
          <a:ln/>
        </p:spPr>
        <p:txBody>
          <a:bodyPr/>
          <a:lstStyle>
            <a:lvl1pPr>
              <a:defRPr/>
            </a:lvl1pPr>
          </a:lstStyle>
          <a:p>
            <a:r>
              <a:rPr lang="de-DE" altLang="de-DE"/>
              <a:t>Thema der Praesentation / Autor / </a:t>
            </a:r>
            <a:fld id="{DB37A394-34F0-D648-8418-1E39C9BD9290}" type="slidenum">
              <a:rPr lang="de-DE" altLang="de-DE"/>
              <a:pPr/>
              <a:t>‹Nr.›</a:t>
            </a:fld>
            <a:endParaRPr lang="de-DE" altLang="de-DE"/>
          </a:p>
        </p:txBody>
      </p:sp>
    </p:spTree>
    <p:extLst>
      <p:ext uri="{BB962C8B-B14F-4D97-AF65-F5344CB8AC3E}">
        <p14:creationId xmlns:p14="http://schemas.microsoft.com/office/powerpoint/2010/main" val="338518969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3">
            <a:extLst>
              <a:ext uri="{FF2B5EF4-FFF2-40B4-BE49-F238E27FC236}">
                <a16:creationId xmlns:a16="http://schemas.microsoft.com/office/drawing/2014/main" id="{5D5C8E16-C9CD-37F5-3FFD-8F5FBEE5F46A}"/>
              </a:ext>
            </a:extLst>
          </p:cNvPr>
          <p:cNvSpPr>
            <a:spLocks noGrp="1" noChangeArrowheads="1"/>
          </p:cNvSpPr>
          <p:nvPr>
            <p:ph type="ftr" sz="quarter" idx="10"/>
          </p:nvPr>
        </p:nvSpPr>
        <p:spPr>
          <a:ln/>
        </p:spPr>
        <p:txBody>
          <a:bodyPr/>
          <a:lstStyle>
            <a:lvl1pPr>
              <a:defRPr/>
            </a:lvl1pPr>
          </a:lstStyle>
          <a:p>
            <a:r>
              <a:rPr lang="de-DE" altLang="de-DE"/>
              <a:t>Thema der Praesentation / Autor / </a:t>
            </a:r>
            <a:fld id="{E302472C-7368-8647-9934-029B1B02C308}" type="slidenum">
              <a:rPr lang="de-DE" altLang="de-DE"/>
              <a:pPr/>
              <a:t>‹Nr.›</a:t>
            </a:fld>
            <a:endParaRPr lang="de-DE" altLang="de-DE"/>
          </a:p>
        </p:txBody>
      </p:sp>
    </p:spTree>
    <p:extLst>
      <p:ext uri="{BB962C8B-B14F-4D97-AF65-F5344CB8AC3E}">
        <p14:creationId xmlns:p14="http://schemas.microsoft.com/office/powerpoint/2010/main" val="39115983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descr="Arbeit:UOS:UOS Rede 2 fz:04 UOS PowerPoint PPT:04 PPT Allgemein 11-12:02 Pix:UOS_PPT_Allgm_01-B_Fuss.jpg">
            <a:extLst>
              <a:ext uri="{FF2B5EF4-FFF2-40B4-BE49-F238E27FC236}">
                <a16:creationId xmlns:a16="http://schemas.microsoft.com/office/drawing/2014/main" id="{D0221461-7ED0-9682-EA6C-B6F34B9B21C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6540500"/>
            <a:ext cx="91455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81C847C5-C4A3-B279-ADD9-CC4232A7F3FE}"/>
              </a:ext>
            </a:extLst>
          </p:cNvPr>
          <p:cNvSpPr>
            <a:spLocks noGrp="1" noChangeArrowheads="1"/>
          </p:cNvSpPr>
          <p:nvPr>
            <p:ph type="body" idx="1"/>
          </p:nvPr>
        </p:nvSpPr>
        <p:spPr bwMode="auto">
          <a:xfrm>
            <a:off x="1752600" y="2667000"/>
            <a:ext cx="693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8">
            <a:extLst>
              <a:ext uri="{FF2B5EF4-FFF2-40B4-BE49-F238E27FC236}">
                <a16:creationId xmlns:a16="http://schemas.microsoft.com/office/drawing/2014/main" id="{75AB8A09-6839-488E-1604-A7121FE3030B}"/>
              </a:ext>
            </a:extLst>
          </p:cNvPr>
          <p:cNvSpPr>
            <a:spLocks noGrp="1" noChangeArrowheads="1"/>
          </p:cNvSpPr>
          <p:nvPr>
            <p:ph type="title"/>
          </p:nvPr>
        </p:nvSpPr>
        <p:spPr bwMode="auto">
          <a:xfrm>
            <a:off x="990600" y="1524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Mastertitelformat bearbeiten</a:t>
            </a:r>
          </a:p>
        </p:txBody>
      </p:sp>
      <p:sp>
        <p:nvSpPr>
          <p:cNvPr id="89101" name="Rectangle 13">
            <a:extLst>
              <a:ext uri="{FF2B5EF4-FFF2-40B4-BE49-F238E27FC236}">
                <a16:creationId xmlns:a16="http://schemas.microsoft.com/office/drawing/2014/main" id="{842EEBF7-CAE6-3241-57E7-6DD00B22EF06}"/>
              </a:ext>
            </a:extLst>
          </p:cNvPr>
          <p:cNvSpPr>
            <a:spLocks noGrp="1" noChangeArrowheads="1"/>
          </p:cNvSpPr>
          <p:nvPr>
            <p:ph type="ftr" sz="quarter" idx="3"/>
          </p:nvPr>
        </p:nvSpPr>
        <p:spPr bwMode="auto">
          <a:xfrm>
            <a:off x="152400" y="6477000"/>
            <a:ext cx="8839200" cy="381000"/>
          </a:xfrm>
          <a:prstGeom prst="rect">
            <a:avLst/>
          </a:prstGeom>
          <a:noFill/>
          <a:ln>
            <a:noFill/>
          </a:ln>
          <a:effectLst/>
        </p:spPr>
        <p:txBody>
          <a:bodyPr vert="horz" wrap="square" lIns="0" tIns="0" rIns="0" bIns="0" numCol="1" anchor="ctr" anchorCtr="0" compatLnSpc="1">
            <a:prstTxWarp prst="textNoShape">
              <a:avLst/>
            </a:prstTxWarp>
          </a:bodyPr>
          <a:lstStyle>
            <a:lvl1pPr eaLnBrk="1" hangingPunct="1">
              <a:defRPr sz="900"/>
            </a:lvl1pPr>
          </a:lstStyle>
          <a:p>
            <a:r>
              <a:rPr lang="de-DE" altLang="de-DE"/>
              <a:t>Thema der Praesentation / Autor / </a:t>
            </a:r>
            <a:fld id="{E4430A77-87B1-1946-B55F-125EFC563066}" type="slidenum">
              <a:rPr lang="de-DE" altLang="de-DE"/>
              <a:pPr/>
              <a:t>‹Nr.›</a:t>
            </a:fld>
            <a:endParaRPr lang="de-DE" altLang="de-DE"/>
          </a:p>
        </p:txBody>
      </p:sp>
      <p:pic>
        <p:nvPicPr>
          <p:cNvPr id="1030" name="Picture 27" descr="Arbeit:UOS:UOS Rede 2 fz:04 UOS PowerPoint PPT:04 PPT Allgemein 11-12:02 Pix:UOS_PPT_Allgm_01-B_Kopf.jpg">
            <a:extLst>
              <a:ext uri="{FF2B5EF4-FFF2-40B4-BE49-F238E27FC236}">
                <a16:creationId xmlns:a16="http://schemas.microsoft.com/office/drawing/2014/main" id="{03CBDF98-E395-C3F0-14D3-7F4CA9CC3D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558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1"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transition>
    <p:fade/>
  </p:transition>
  <p:hf hdr="0" ftr="0" dt="0"/>
  <p:txStyles>
    <p:titleStyle>
      <a:lvl1pPr algn="l" rtl="0" eaLnBrk="0" fontAlgn="base" hangingPunct="0">
        <a:spcBef>
          <a:spcPct val="0"/>
        </a:spcBef>
        <a:spcAft>
          <a:spcPct val="0"/>
        </a:spcAft>
        <a:defRPr sz="3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3000" b="1">
          <a:solidFill>
            <a:schemeClr val="accent2"/>
          </a:solidFill>
          <a:latin typeface="Arial" charset="0"/>
        </a:defRPr>
      </a:lvl6pPr>
      <a:lvl7pPr marL="914400" algn="l" rtl="0" fontAlgn="base">
        <a:spcBef>
          <a:spcPct val="0"/>
        </a:spcBef>
        <a:spcAft>
          <a:spcPct val="0"/>
        </a:spcAft>
        <a:defRPr sz="3000" b="1">
          <a:solidFill>
            <a:schemeClr val="accent2"/>
          </a:solidFill>
          <a:latin typeface="Arial" charset="0"/>
        </a:defRPr>
      </a:lvl7pPr>
      <a:lvl8pPr marL="1371600" algn="l" rtl="0" fontAlgn="base">
        <a:spcBef>
          <a:spcPct val="0"/>
        </a:spcBef>
        <a:spcAft>
          <a:spcPct val="0"/>
        </a:spcAft>
        <a:defRPr sz="3000" b="1">
          <a:solidFill>
            <a:schemeClr val="accent2"/>
          </a:solidFill>
          <a:latin typeface="Arial" charset="0"/>
        </a:defRPr>
      </a:lvl8pPr>
      <a:lvl9pPr marL="1828800" algn="l" rtl="0" fontAlgn="base">
        <a:spcBef>
          <a:spcPct val="0"/>
        </a:spcBef>
        <a:spcAft>
          <a:spcPct val="0"/>
        </a:spcAft>
        <a:defRPr sz="3000" b="1">
          <a:solidFill>
            <a:schemeClr val="accent2"/>
          </a:solidFill>
          <a:latin typeface="Arial"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accent2"/>
        </a:buClr>
        <a:buFont typeface="Wingdings" pitchFamily="2" charset="2"/>
        <a:buChar char="§"/>
        <a:defRPr sz="14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accent2"/>
        </a:buClr>
        <a:buFont typeface="Wingdings" pitchFamily="2" charset="2"/>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accent2"/>
        </a:buClr>
        <a:buFont typeface="Wingdings" pitchFamily="-32" charset="2"/>
        <a:buChar char="§"/>
        <a:defRPr sz="1400">
          <a:solidFill>
            <a:schemeClr val="tx1"/>
          </a:solidFill>
          <a:latin typeface="+mn-lt"/>
        </a:defRPr>
      </a:lvl6pPr>
      <a:lvl7pPr marL="2971800" indent="-228600" algn="l" rtl="0" fontAlgn="base">
        <a:spcBef>
          <a:spcPct val="20000"/>
        </a:spcBef>
        <a:spcAft>
          <a:spcPct val="0"/>
        </a:spcAft>
        <a:buClr>
          <a:schemeClr val="accent2"/>
        </a:buClr>
        <a:buFont typeface="Wingdings" pitchFamily="-32" charset="2"/>
        <a:buChar char="§"/>
        <a:defRPr sz="1400">
          <a:solidFill>
            <a:schemeClr val="tx1"/>
          </a:solidFill>
          <a:latin typeface="+mn-lt"/>
        </a:defRPr>
      </a:lvl7pPr>
      <a:lvl8pPr marL="3429000" indent="-228600" algn="l" rtl="0" fontAlgn="base">
        <a:spcBef>
          <a:spcPct val="20000"/>
        </a:spcBef>
        <a:spcAft>
          <a:spcPct val="0"/>
        </a:spcAft>
        <a:buClr>
          <a:schemeClr val="accent2"/>
        </a:buClr>
        <a:buFont typeface="Wingdings" pitchFamily="-32" charset="2"/>
        <a:buChar char="§"/>
        <a:defRPr sz="1400">
          <a:solidFill>
            <a:schemeClr val="tx1"/>
          </a:solidFill>
          <a:latin typeface="+mn-lt"/>
        </a:defRPr>
      </a:lvl8pPr>
      <a:lvl9pPr marL="3886200" indent="-228600" algn="l" rtl="0" fontAlgn="base">
        <a:spcBef>
          <a:spcPct val="20000"/>
        </a:spcBef>
        <a:spcAft>
          <a:spcPct val="0"/>
        </a:spcAft>
        <a:buClr>
          <a:schemeClr val="accent2"/>
        </a:buClr>
        <a:buFont typeface="Wingdings" pitchFamily="-32" charset="2"/>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0.xml"/><Relationship Id="rId16" Type="http://schemas.openxmlformats.org/officeDocument/2006/relationships/image" Target="../media/image6.wmf"/><Relationship Id="rId1" Type="http://schemas.openxmlformats.org/officeDocument/2006/relationships/slideLayout" Target="../slideLayouts/slideLayout8.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oleObject" Target="../embeddings/oleObject5.bin"/><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0.sv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5.svg"/><Relationship Id="rId18" Type="http://schemas.openxmlformats.org/officeDocument/2006/relationships/image" Target="../media/image25.png"/><Relationship Id="rId3" Type="http://schemas.openxmlformats.org/officeDocument/2006/relationships/image" Target="../media/image17.png"/><Relationship Id="rId21" Type="http://schemas.openxmlformats.org/officeDocument/2006/relationships/image" Target="../media/image22.sv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notesSlide" Target="../notesSlides/notesSlide12.xml"/><Relationship Id="rId16" Type="http://schemas.openxmlformats.org/officeDocument/2006/relationships/image" Target="../media/image38.png"/><Relationship Id="rId20"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0.svg"/><Relationship Id="rId11" Type="http://schemas.openxmlformats.org/officeDocument/2006/relationships/image" Target="../media/image33.svg"/><Relationship Id="rId5" Type="http://schemas.openxmlformats.org/officeDocument/2006/relationships/image" Target="../media/image19.png"/><Relationship Id="rId15" Type="http://schemas.openxmlformats.org/officeDocument/2006/relationships/image" Target="../media/image37.svg"/><Relationship Id="rId23" Type="http://schemas.openxmlformats.org/officeDocument/2006/relationships/image" Target="../media/image28.svg"/><Relationship Id="rId10" Type="http://schemas.openxmlformats.org/officeDocument/2006/relationships/image" Target="../media/image24.png"/><Relationship Id="rId19" Type="http://schemas.openxmlformats.org/officeDocument/2006/relationships/image" Target="../media/image26.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36.png"/><Relationship Id="rId22"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7.png"/><Relationship Id="rId21" Type="http://schemas.openxmlformats.org/officeDocument/2006/relationships/image" Target="../media/image48.svg"/><Relationship Id="rId7" Type="http://schemas.openxmlformats.org/officeDocument/2006/relationships/image" Target="../media/image40.png"/><Relationship Id="rId12" Type="http://schemas.openxmlformats.org/officeDocument/2006/relationships/image" Target="../media/image43.svg"/><Relationship Id="rId17"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46.svg"/><Relationship Id="rId20"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20.svg"/><Relationship Id="rId11" Type="http://schemas.openxmlformats.org/officeDocument/2006/relationships/image" Target="../media/image42.png"/><Relationship Id="rId5" Type="http://schemas.openxmlformats.org/officeDocument/2006/relationships/image" Target="../media/image19.png"/><Relationship Id="rId15" Type="http://schemas.openxmlformats.org/officeDocument/2006/relationships/image" Target="../media/image45.png"/><Relationship Id="rId23" Type="http://schemas.openxmlformats.org/officeDocument/2006/relationships/image" Target="../media/image28.svg"/><Relationship Id="rId10" Type="http://schemas.openxmlformats.org/officeDocument/2006/relationships/image" Target="../media/image24.png"/><Relationship Id="rId19"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44.svg"/><Relationship Id="rId22"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44.svg"/><Relationship Id="rId18" Type="http://schemas.openxmlformats.org/officeDocument/2006/relationships/image" Target="../media/image49.png"/><Relationship Id="rId3" Type="http://schemas.openxmlformats.org/officeDocument/2006/relationships/image" Target="../media/image17.png"/><Relationship Id="rId21" Type="http://schemas.openxmlformats.org/officeDocument/2006/relationships/image" Target="../media/image48.svg"/><Relationship Id="rId7" Type="http://schemas.openxmlformats.org/officeDocument/2006/relationships/image" Target="../media/image21.png"/><Relationship Id="rId12" Type="http://schemas.openxmlformats.org/officeDocument/2006/relationships/image" Target="../media/image43.svg"/><Relationship Id="rId17" Type="http://schemas.openxmlformats.org/officeDocument/2006/relationships/image" Target="../media/image46.svg"/><Relationship Id="rId2" Type="http://schemas.openxmlformats.org/officeDocument/2006/relationships/notesSlide" Target="../notesSlides/notesSlide14.xml"/><Relationship Id="rId16" Type="http://schemas.openxmlformats.org/officeDocument/2006/relationships/image" Target="../media/image45.png"/><Relationship Id="rId20"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20.svg"/><Relationship Id="rId11" Type="http://schemas.openxmlformats.org/officeDocument/2006/relationships/image" Target="../media/image42.png"/><Relationship Id="rId5" Type="http://schemas.openxmlformats.org/officeDocument/2006/relationships/image" Target="../media/image19.png"/><Relationship Id="rId15" Type="http://schemas.openxmlformats.org/officeDocument/2006/relationships/image" Target="../media/image41.svg"/><Relationship Id="rId23" Type="http://schemas.openxmlformats.org/officeDocument/2006/relationships/image" Target="../media/image28.svg"/><Relationship Id="rId10" Type="http://schemas.openxmlformats.org/officeDocument/2006/relationships/image" Target="../media/image24.png"/><Relationship Id="rId19" Type="http://schemas.openxmlformats.org/officeDocument/2006/relationships/image" Target="../media/image50.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40.png"/><Relationship Id="rId22"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hyperlink" Target="mailto:dataeconomy@uos.de"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53.jpe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oleObject" Target="../embeddings/oleObject3.bin"/><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wmf"/><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oleObject" Target="../embeddings/oleObject4.bin"/><Relationship Id="rId11" Type="http://schemas.openxmlformats.org/officeDocument/2006/relationships/image" Target="../media/image12.jpe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4.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3345EC9-5A7B-DAA5-E165-B60FAAED241A}"/>
              </a:ext>
            </a:extLst>
          </p:cNvPr>
          <p:cNvSpPr>
            <a:spLocks noGrp="1" noChangeArrowheads="1"/>
          </p:cNvSpPr>
          <p:nvPr>
            <p:ph type="subTitle" idx="1"/>
          </p:nvPr>
        </p:nvSpPr>
        <p:spPr>
          <a:xfrm>
            <a:off x="685800" y="4495800"/>
            <a:ext cx="8229600" cy="1885950"/>
          </a:xfrm>
        </p:spPr>
        <p:txBody>
          <a:bodyPr/>
          <a:lstStyle/>
          <a:p>
            <a:r>
              <a:rPr lang="en-US" sz="2400" b="1" dirty="0">
                <a:solidFill>
                  <a:schemeClr val="accent2"/>
                </a:solidFill>
                <a:latin typeface="Calibri" panose="020F0502020204030204" pitchFamily="34" charset="0"/>
                <a:cs typeface="Calibri" panose="020F0502020204030204" pitchFamily="34" charset="0"/>
              </a:rPr>
              <a:t>Smart Agricultural Machinery</a:t>
            </a:r>
            <a:br>
              <a:rPr lang="en-US" sz="2400" b="1" dirty="0">
                <a:solidFill>
                  <a:schemeClr val="accent2"/>
                </a:solidFill>
                <a:latin typeface="Calibri" panose="020F0502020204030204" pitchFamily="34" charset="0"/>
                <a:cs typeface="Calibri" panose="020F0502020204030204" pitchFamily="34" charset="0"/>
              </a:rPr>
            </a:br>
            <a:r>
              <a:rPr lang="en-US" sz="2400" b="1" dirty="0">
                <a:solidFill>
                  <a:schemeClr val="accent2"/>
                </a:solidFill>
                <a:latin typeface="Calibri" panose="020F0502020204030204" pitchFamily="34" charset="0"/>
                <a:cs typeface="Calibri" panose="020F0502020204030204" pitchFamily="34" charset="0"/>
              </a:rPr>
              <a:t>Contract Design &amp; General Terms and Conditions</a:t>
            </a:r>
          </a:p>
          <a:p>
            <a:pPr eaLnBrk="1" hangingPunct="1">
              <a:spcBef>
                <a:spcPct val="0"/>
              </a:spcBef>
            </a:pPr>
            <a:endParaRPr lang="de-DE" altLang="de-DE" sz="1800" dirty="0">
              <a:solidFill>
                <a:srgbClr val="999DA0"/>
              </a:solidFill>
              <a:latin typeface="Calibri" panose="020F0502020204030204" pitchFamily="34" charset="0"/>
              <a:cs typeface="Calibri" panose="020F0502020204030204" pitchFamily="34" charset="0"/>
            </a:endParaRPr>
          </a:p>
          <a:p>
            <a:pPr eaLnBrk="1" hangingPunct="1">
              <a:spcBef>
                <a:spcPct val="0"/>
              </a:spcBef>
              <a:buFont typeface="Wingdings" pitchFamily="2" charset="2"/>
              <a:buNone/>
            </a:pPr>
            <a:r>
              <a:rPr lang="de-DE" altLang="de-DE" sz="1800" dirty="0">
                <a:solidFill>
                  <a:schemeClr val="tx1">
                    <a:lumMod val="50000"/>
                    <a:lumOff val="50000"/>
                  </a:schemeClr>
                </a:solidFill>
                <a:latin typeface="Calibri" panose="020F0502020204030204" pitchFamily="34" charset="0"/>
                <a:cs typeface="Calibri" panose="020F0502020204030204" pitchFamily="34" charset="0"/>
              </a:rPr>
              <a:t>Prof. Dr. Mary-Rose McGuire/Prof. Dr. Hans Schulte-Nölke</a:t>
            </a:r>
          </a:p>
          <a:p>
            <a:pPr eaLnBrk="1" hangingPunct="1">
              <a:spcBef>
                <a:spcPct val="0"/>
              </a:spcBef>
            </a:pPr>
            <a:r>
              <a:rPr lang="de-DE" altLang="de-DE" sz="1800" dirty="0">
                <a:solidFill>
                  <a:schemeClr val="tx1">
                    <a:lumMod val="50000"/>
                    <a:lumOff val="50000"/>
                  </a:schemeClr>
                </a:solidFill>
                <a:latin typeface="Calibri" panose="020F0502020204030204" pitchFamily="34" charset="0"/>
                <a:cs typeface="Calibri" panose="020F0502020204030204" pitchFamily="34" charset="0"/>
              </a:rPr>
              <a:t>European Legal Studies Institute, Universität Osnabrück</a:t>
            </a:r>
            <a:br>
              <a:rPr lang="de-DE" altLang="de-DE" sz="2000" b="1" dirty="0">
                <a:latin typeface="Calibri" panose="020F0502020204030204" pitchFamily="34" charset="0"/>
                <a:cs typeface="Calibri" panose="020F0502020204030204" pitchFamily="34" charset="0"/>
              </a:rPr>
            </a:br>
            <a:endParaRPr lang="de-DE" altLang="de-DE" sz="2000" b="1" dirty="0">
              <a:solidFill>
                <a:schemeClr val="accent2"/>
              </a:solidFill>
              <a:latin typeface="Calibri" panose="020F0502020204030204" pitchFamily="34" charset="0"/>
              <a:cs typeface="Calibri" panose="020F0502020204030204" pitchFamily="34" charset="0"/>
            </a:endParaRPr>
          </a:p>
          <a:p>
            <a:pPr eaLnBrk="1" hangingPunct="1">
              <a:lnSpc>
                <a:spcPct val="50000"/>
              </a:lnSpc>
              <a:spcBef>
                <a:spcPct val="0"/>
              </a:spcBef>
              <a:buFont typeface="Wingdings" pitchFamily="2" charset="2"/>
              <a:buNone/>
            </a:pPr>
            <a:endParaRPr lang="de-DE" altLang="de-DE" sz="2000" dirty="0">
              <a:latin typeface="Calibri" panose="020F0502020204030204" pitchFamily="34" charset="0"/>
              <a:cs typeface="Calibri" panose="020F0502020204030204" pitchFamily="34" charset="0"/>
            </a:endParaRPr>
          </a:p>
          <a:p>
            <a:pPr eaLnBrk="1" hangingPunct="1">
              <a:lnSpc>
                <a:spcPct val="50000"/>
              </a:lnSpc>
              <a:spcBef>
                <a:spcPct val="0"/>
              </a:spcBef>
              <a:buFont typeface="Wingdings" pitchFamily="2" charset="2"/>
              <a:buNone/>
            </a:pPr>
            <a:r>
              <a:rPr lang="de-DE" altLang="de-DE" sz="2000" dirty="0">
                <a:latin typeface="Calibri" panose="020F0502020204030204" pitchFamily="34" charset="0"/>
                <a:cs typeface="Calibri" panose="020F0502020204030204" pitchFamily="34" charset="0"/>
              </a:rPr>
              <a:t> </a:t>
            </a:r>
          </a:p>
          <a:p>
            <a:pPr eaLnBrk="1" hangingPunct="1">
              <a:spcBef>
                <a:spcPct val="0"/>
              </a:spcBef>
              <a:buFont typeface="Wingdings" pitchFamily="2" charset="2"/>
              <a:buNone/>
            </a:pPr>
            <a:endParaRPr lang="de-DE" altLang="de-DE" sz="1200" dirty="0">
              <a:latin typeface="Calibri" panose="020F0502020204030204" pitchFamily="34" charset="0"/>
              <a:cs typeface="Calibri" panose="020F0502020204030204" pitchFamily="34" charset="0"/>
            </a:endParaRPr>
          </a:p>
          <a:p>
            <a:pPr eaLnBrk="1" hangingPunct="1">
              <a:buFont typeface="Wingdings" pitchFamily="2" charset="2"/>
              <a:buNone/>
            </a:pPr>
            <a:endParaRPr lang="de-DE" altLang="de-DE" sz="1200" dirty="0">
              <a:latin typeface="Calibri" panose="020F0502020204030204" pitchFamily="34" charset="0"/>
              <a:cs typeface="Calibri" panose="020F0502020204030204" pitchFamily="34" charset="0"/>
            </a:endParaRPr>
          </a:p>
        </p:txBody>
      </p:sp>
      <p:sp>
        <p:nvSpPr>
          <p:cNvPr id="15364" name="Line 3">
            <a:extLst>
              <a:ext uri="{FF2B5EF4-FFF2-40B4-BE49-F238E27FC236}">
                <a16:creationId xmlns:a16="http://schemas.microsoft.com/office/drawing/2014/main" id="{8F8BAFD0-926A-20CC-A8F9-8DE772108D66}"/>
              </a:ext>
            </a:extLst>
          </p:cNvPr>
          <p:cNvSpPr>
            <a:spLocks noChangeShapeType="1"/>
          </p:cNvSpPr>
          <p:nvPr/>
        </p:nvSpPr>
        <p:spPr bwMode="auto">
          <a:xfrm>
            <a:off x="685800" y="4343400"/>
            <a:ext cx="7772400" cy="0"/>
          </a:xfrm>
          <a:prstGeom prst="line">
            <a:avLst/>
          </a:prstGeom>
          <a:noFill/>
          <a:ln w="9525">
            <a:solidFill>
              <a:srgbClr val="385873"/>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15365" name="Rectangle 7">
            <a:extLst>
              <a:ext uri="{FF2B5EF4-FFF2-40B4-BE49-F238E27FC236}">
                <a16:creationId xmlns:a16="http://schemas.microsoft.com/office/drawing/2014/main" id="{EFD809E2-FB28-30C1-FAC5-CB1BFEDCDB4D}"/>
              </a:ext>
            </a:extLst>
          </p:cNvPr>
          <p:cNvSpPr txBox="1">
            <a:spLocks noChangeArrowheads="1"/>
          </p:cNvSpPr>
          <p:nvPr/>
        </p:nvSpPr>
        <p:spPr bwMode="auto">
          <a:xfrm>
            <a:off x="685800" y="3810000"/>
            <a:ext cx="7696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1100">
                <a:solidFill>
                  <a:schemeClr val="tx1"/>
                </a:solidFill>
                <a:latin typeface="Arial" panose="020B0604020202020204" pitchFamily="34" charset="0"/>
                <a:ea typeface="MS PGothic" panose="020B0600070205080204" pitchFamily="34" charset="-128"/>
              </a:defRPr>
            </a:lvl1pPr>
            <a:lvl2pPr marL="742950" indent="-285750" defTabSz="457200">
              <a:defRPr sz="1100">
                <a:solidFill>
                  <a:schemeClr val="tx1"/>
                </a:solidFill>
                <a:latin typeface="Arial" panose="020B0604020202020204" pitchFamily="34" charset="0"/>
                <a:ea typeface="MS PGothic" panose="020B0600070205080204" pitchFamily="34" charset="-128"/>
              </a:defRPr>
            </a:lvl2pPr>
            <a:lvl3pPr marL="1143000" indent="-228600" defTabSz="457200">
              <a:defRPr sz="1100">
                <a:solidFill>
                  <a:schemeClr val="tx1"/>
                </a:solidFill>
                <a:latin typeface="Arial" panose="020B0604020202020204" pitchFamily="34" charset="0"/>
                <a:ea typeface="MS PGothic" panose="020B0600070205080204" pitchFamily="34" charset="-128"/>
              </a:defRPr>
            </a:lvl3pPr>
            <a:lvl4pPr marL="1600200" indent="-228600" defTabSz="457200">
              <a:defRPr sz="1100">
                <a:solidFill>
                  <a:schemeClr val="tx1"/>
                </a:solidFill>
                <a:latin typeface="Arial" panose="020B0604020202020204" pitchFamily="34" charset="0"/>
                <a:ea typeface="MS PGothic" panose="020B0600070205080204" pitchFamily="34" charset="-128"/>
              </a:defRPr>
            </a:lvl4pPr>
            <a:lvl5pPr marL="2057400" indent="-228600" defTabSz="457200">
              <a:defRPr sz="11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200" b="1" dirty="0">
                <a:solidFill>
                  <a:srgbClr val="999DA0"/>
                </a:solidFill>
                <a:latin typeface="Calibri" panose="020F0502020204030204" pitchFamily="34" charset="0"/>
              </a:rPr>
              <a:t>Conference: European </a:t>
            </a:r>
            <a:r>
              <a:rPr lang="de-DE" altLang="de-DE" sz="2200" b="1" dirty="0" err="1">
                <a:solidFill>
                  <a:srgbClr val="999DA0"/>
                </a:solidFill>
                <a:latin typeface="Calibri" panose="020F0502020204030204" pitchFamily="34" charset="0"/>
              </a:rPr>
              <a:t>Agricultural</a:t>
            </a:r>
            <a:r>
              <a:rPr lang="de-DE" altLang="de-DE" sz="2200" b="1" dirty="0">
                <a:solidFill>
                  <a:srgbClr val="999DA0"/>
                </a:solidFill>
                <a:latin typeface="Calibri" panose="020F0502020204030204" pitchFamily="34" charset="0"/>
              </a:rPr>
              <a:t> Data </a:t>
            </a:r>
            <a:r>
              <a:rPr lang="de-DE" altLang="de-DE" sz="2200" b="1" dirty="0" err="1">
                <a:solidFill>
                  <a:srgbClr val="999DA0"/>
                </a:solidFill>
                <a:latin typeface="Calibri" panose="020F0502020204030204" pitchFamily="34" charset="0"/>
              </a:rPr>
              <a:t>Governance</a:t>
            </a:r>
            <a:endParaRPr lang="de-DE" altLang="de-DE" sz="2200" b="1" dirty="0">
              <a:solidFill>
                <a:srgbClr val="999DA0"/>
              </a:solidFill>
              <a:latin typeface="Calibri" panose="020F0502020204030204" pitchFamily="34" charset="0"/>
            </a:endParaRPr>
          </a:p>
        </p:txBody>
      </p:sp>
      <p:sp>
        <p:nvSpPr>
          <p:cNvPr id="3" name="Fußzeilenplatzhalter 3">
            <a:extLst>
              <a:ext uri="{FF2B5EF4-FFF2-40B4-BE49-F238E27FC236}">
                <a16:creationId xmlns:a16="http://schemas.microsoft.com/office/drawing/2014/main" id="{42F71AF5-8BA1-1430-66B4-97D8DA81860D}"/>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endParaRPr lang="de-DE" altLang="de-DE" sz="1200" b="1">
              <a:solidFill>
                <a:srgbClr val="800000"/>
              </a:solidFill>
            </a:endParaRPr>
          </a:p>
        </p:txBody>
      </p:sp>
      <p:pic>
        <p:nvPicPr>
          <p:cNvPr id="4" name="Grafik 2">
            <a:extLst>
              <a:ext uri="{FF2B5EF4-FFF2-40B4-BE49-F238E27FC236}">
                <a16:creationId xmlns:a16="http://schemas.microsoft.com/office/drawing/2014/main" id="{E55FBAC7-385B-B130-AED2-94EF6F226E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7348"/>
            <a:ext cx="9144000" cy="237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D69BDA70-C920-404B-BE3A-6B7D1345314E}"/>
              </a:ext>
            </a:extLst>
          </p:cNvPr>
          <p:cNvSpPr>
            <a:spLocks noGrp="1" noChangeArrowheads="1"/>
          </p:cNvSpPr>
          <p:nvPr>
            <p:ph type="title"/>
          </p:nvPr>
        </p:nvSpPr>
        <p:spPr>
          <a:xfrm>
            <a:off x="316120" y="776599"/>
            <a:ext cx="1899321" cy="673100"/>
          </a:xfrm>
        </p:spPr>
        <p:txBody>
          <a:bodyPr/>
          <a:lstStyle/>
          <a:p>
            <a:pPr eaLnBrk="1" hangingPunct="1"/>
            <a:r>
              <a:rPr lang="de-DE" altLang="de-DE" dirty="0">
                <a:latin typeface="Calibri" panose="020F0502020204030204" pitchFamily="34" charset="0"/>
                <a:cs typeface="Calibri" panose="020F0502020204030204" pitchFamily="34" charset="0"/>
              </a:rPr>
              <a:t>II. Data Network</a:t>
            </a:r>
          </a:p>
        </p:txBody>
      </p:sp>
      <p:sp>
        <p:nvSpPr>
          <p:cNvPr id="17411" name="Textplatzhalter 4">
            <a:extLst>
              <a:ext uri="{FF2B5EF4-FFF2-40B4-BE49-F238E27FC236}">
                <a16:creationId xmlns:a16="http://schemas.microsoft.com/office/drawing/2014/main" id="{8CEEFE95-1B57-906B-1EE6-F1F41805BCD9}"/>
              </a:ext>
            </a:extLst>
          </p:cNvPr>
          <p:cNvSpPr>
            <a:spLocks noGrp="1" noChangeArrowheads="1"/>
          </p:cNvSpPr>
          <p:nvPr>
            <p:ph type="body" sz="half" idx="2"/>
          </p:nvPr>
        </p:nvSpPr>
        <p:spPr>
          <a:xfrm>
            <a:off x="304800" y="1600200"/>
            <a:ext cx="1746920" cy="4538663"/>
          </a:xfrm>
        </p:spPr>
        <p:txBody>
          <a:bodyPr/>
          <a:lstStyle/>
          <a:p>
            <a:r>
              <a:rPr lang="en-GB" sz="1200" b="1" dirty="0">
                <a:solidFill>
                  <a:schemeClr val="bg2"/>
                </a:solidFill>
                <a:latin typeface="Calibri" panose="020F0502020204030204" pitchFamily="34" charset="0"/>
              </a:rPr>
              <a:t>Data transfer</a:t>
            </a:r>
          </a:p>
          <a:p>
            <a:endParaRPr lang="en-GB" sz="1200" b="1" dirty="0">
              <a:solidFill>
                <a:schemeClr val="bg2"/>
              </a:solidFill>
              <a:latin typeface="Calibri" panose="020F0502020204030204" pitchFamily="34" charset="0"/>
            </a:endParaRPr>
          </a:p>
          <a:p>
            <a:endParaRPr lang="en-GB" sz="1200" b="1" dirty="0">
              <a:solidFill>
                <a:schemeClr val="bg2"/>
              </a:solidFill>
              <a:latin typeface="Calibri" panose="020F0502020204030204" pitchFamily="34" charset="0"/>
            </a:endParaRPr>
          </a:p>
          <a:p>
            <a:endParaRPr lang="en-GB" sz="1200" b="1" dirty="0">
              <a:solidFill>
                <a:schemeClr val="bg2"/>
              </a:solidFill>
              <a:latin typeface="Calibri" panose="020F0502020204030204" pitchFamily="34" charset="0"/>
            </a:endParaRPr>
          </a:p>
          <a:p>
            <a:endParaRPr lang="en-GB" sz="1200" b="1" dirty="0">
              <a:solidFill>
                <a:schemeClr val="bg2"/>
              </a:solidFill>
              <a:latin typeface="Calibri" panose="020F0502020204030204" pitchFamily="34" charset="0"/>
            </a:endParaRPr>
          </a:p>
          <a:p>
            <a:endParaRPr lang="en-GB" sz="1200" dirty="0">
              <a:solidFill>
                <a:schemeClr val="bg2"/>
              </a:solidFill>
              <a:latin typeface="Calibri" panose="020F0502020204030204" pitchFamily="34" charset="0"/>
            </a:endParaRP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dirty="0">
                <a:solidFill>
                  <a:schemeClr val="accent2"/>
                </a:solidFill>
                <a:latin typeface="Calibri" panose="020F0502020204030204" pitchFamily="34" charset="0"/>
                <a:cs typeface="Calibri" panose="020F0502020204030204" pitchFamily="34" charset="0"/>
              </a:rPr>
              <a:t>Data Flow</a:t>
            </a:r>
          </a:p>
        </p:txBody>
      </p:sp>
      <p:pic>
        <p:nvPicPr>
          <p:cNvPr id="32" name="Inhaltsplatzhalter 2" descr="Traktor Silhouette">
            <a:extLst>
              <a:ext uri="{FF2B5EF4-FFF2-40B4-BE49-F238E27FC236}">
                <a16:creationId xmlns:a16="http://schemas.microsoft.com/office/drawing/2014/main" id="{7BDE2E64-7CCD-CBD5-7423-30CC6D82AF0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973" t="8744" r="9647" b="12839"/>
          <a:stretch/>
        </p:blipFill>
        <p:spPr bwMode="auto">
          <a:xfrm>
            <a:off x="5074597" y="2446779"/>
            <a:ext cx="53974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Grafik 32" descr="Internet Silhouette">
            <a:extLst>
              <a:ext uri="{FF2B5EF4-FFF2-40B4-BE49-F238E27FC236}">
                <a16:creationId xmlns:a16="http://schemas.microsoft.com/office/drawing/2014/main" id="{7324DB4F-D698-3B30-AB57-ED224D31CB3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239" t="4393" r="2184"/>
          <a:stretch/>
        </p:blipFill>
        <p:spPr>
          <a:xfrm>
            <a:off x="3498691" y="2151499"/>
            <a:ext cx="539834" cy="540000"/>
          </a:xfrm>
          <a:prstGeom prst="rect">
            <a:avLst/>
          </a:prstGeom>
        </p:spPr>
      </p:pic>
      <p:pic>
        <p:nvPicPr>
          <p:cNvPr id="34" name="Grafik 33" descr="Bauer Silhouette">
            <a:extLst>
              <a:ext uri="{FF2B5EF4-FFF2-40B4-BE49-F238E27FC236}">
                <a16:creationId xmlns:a16="http://schemas.microsoft.com/office/drawing/2014/main" id="{47F7C468-174C-116E-E49E-B7A8D2A86CDF}"/>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004" t="3901" r="9695" b="8005"/>
          <a:stretch/>
        </p:blipFill>
        <p:spPr>
          <a:xfrm>
            <a:off x="6745717" y="5175640"/>
            <a:ext cx="541274" cy="540000"/>
          </a:xfrm>
          <a:prstGeom prst="rect">
            <a:avLst/>
          </a:prstGeom>
        </p:spPr>
      </p:pic>
      <p:pic>
        <p:nvPicPr>
          <p:cNvPr id="3" name="Grafik 2">
            <a:extLst>
              <a:ext uri="{FF2B5EF4-FFF2-40B4-BE49-F238E27FC236}">
                <a16:creationId xmlns:a16="http://schemas.microsoft.com/office/drawing/2014/main" id="{DF4CC240-F952-1864-FE8A-28BE83E5A411}"/>
              </a:ext>
            </a:extLst>
          </p:cNvPr>
          <p:cNvPicPr>
            <a:picLocks noChangeAspect="1"/>
          </p:cNvPicPr>
          <p:nvPr/>
        </p:nvPicPr>
        <p:blipFill>
          <a:blip r:embed="rId9"/>
          <a:stretch>
            <a:fillRect/>
          </a:stretch>
        </p:blipFill>
        <p:spPr>
          <a:xfrm>
            <a:off x="5019284" y="1476093"/>
            <a:ext cx="540000" cy="540000"/>
          </a:xfrm>
          <a:prstGeom prst="rect">
            <a:avLst/>
          </a:prstGeom>
        </p:spPr>
      </p:pic>
      <p:pic>
        <p:nvPicPr>
          <p:cNvPr id="9" name="Grafik 8">
            <a:extLst>
              <a:ext uri="{FF2B5EF4-FFF2-40B4-BE49-F238E27FC236}">
                <a16:creationId xmlns:a16="http://schemas.microsoft.com/office/drawing/2014/main" id="{CD102565-9D92-C0A5-4353-491AFFE60986}"/>
              </a:ext>
            </a:extLst>
          </p:cNvPr>
          <p:cNvPicPr>
            <a:picLocks noChangeAspect="1"/>
          </p:cNvPicPr>
          <p:nvPr/>
        </p:nvPicPr>
        <p:blipFill>
          <a:blip r:embed="rId10"/>
          <a:stretch>
            <a:fillRect/>
          </a:stretch>
        </p:blipFill>
        <p:spPr>
          <a:xfrm>
            <a:off x="2118976" y="4728949"/>
            <a:ext cx="540000" cy="540000"/>
          </a:xfrm>
          <a:prstGeom prst="rect">
            <a:avLst/>
          </a:prstGeom>
        </p:spPr>
      </p:pic>
      <p:pic>
        <p:nvPicPr>
          <p:cNvPr id="13" name="Grafik 12" descr="Internet Silhouette">
            <a:extLst>
              <a:ext uri="{FF2B5EF4-FFF2-40B4-BE49-F238E27FC236}">
                <a16:creationId xmlns:a16="http://schemas.microsoft.com/office/drawing/2014/main" id="{86147943-EC31-137F-086C-37A95D28FBD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239" t="4393" r="2184"/>
          <a:stretch/>
        </p:blipFill>
        <p:spPr>
          <a:xfrm>
            <a:off x="3537831" y="3294886"/>
            <a:ext cx="539834" cy="540000"/>
          </a:xfrm>
          <a:prstGeom prst="rect">
            <a:avLst/>
          </a:prstGeom>
        </p:spPr>
      </p:pic>
      <p:pic>
        <p:nvPicPr>
          <p:cNvPr id="14" name="Grafik 13" descr="Internet Silhouette">
            <a:extLst>
              <a:ext uri="{FF2B5EF4-FFF2-40B4-BE49-F238E27FC236}">
                <a16:creationId xmlns:a16="http://schemas.microsoft.com/office/drawing/2014/main" id="{54A784AA-0CA7-2811-64FE-CAAD13CE5BD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239" t="4393" r="2184"/>
          <a:stretch/>
        </p:blipFill>
        <p:spPr>
          <a:xfrm>
            <a:off x="2030703" y="2625592"/>
            <a:ext cx="539834" cy="540000"/>
          </a:xfrm>
          <a:prstGeom prst="rect">
            <a:avLst/>
          </a:prstGeom>
        </p:spPr>
      </p:pic>
      <p:pic>
        <p:nvPicPr>
          <p:cNvPr id="16" name="Grafik 15" descr="Bauer Silhouette">
            <a:extLst>
              <a:ext uri="{FF2B5EF4-FFF2-40B4-BE49-F238E27FC236}">
                <a16:creationId xmlns:a16="http://schemas.microsoft.com/office/drawing/2014/main" id="{99C845FB-9E13-397D-B64A-25FB48C5DA5B}"/>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004" t="3901" r="9695" b="8005"/>
          <a:stretch/>
        </p:blipFill>
        <p:spPr>
          <a:xfrm>
            <a:off x="6665327" y="3024886"/>
            <a:ext cx="541274" cy="540000"/>
          </a:xfrm>
          <a:prstGeom prst="rect">
            <a:avLst/>
          </a:prstGeom>
        </p:spPr>
      </p:pic>
      <p:pic>
        <p:nvPicPr>
          <p:cNvPr id="17" name="Grafik 16" descr="Bauer Silhouette">
            <a:extLst>
              <a:ext uri="{FF2B5EF4-FFF2-40B4-BE49-F238E27FC236}">
                <a16:creationId xmlns:a16="http://schemas.microsoft.com/office/drawing/2014/main" id="{5EC5F681-6794-29E8-28C4-033822794C86}"/>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004" t="3901" r="9695" b="8005"/>
          <a:stretch/>
        </p:blipFill>
        <p:spPr>
          <a:xfrm>
            <a:off x="6730179" y="4195945"/>
            <a:ext cx="541274" cy="540000"/>
          </a:xfrm>
          <a:prstGeom prst="rect">
            <a:avLst/>
          </a:prstGeom>
        </p:spPr>
      </p:pic>
      <p:pic>
        <p:nvPicPr>
          <p:cNvPr id="18" name="Inhaltsplatzhalter 2" descr="Traktor Silhouette">
            <a:extLst>
              <a:ext uri="{FF2B5EF4-FFF2-40B4-BE49-F238E27FC236}">
                <a16:creationId xmlns:a16="http://schemas.microsoft.com/office/drawing/2014/main" id="{EF5F251F-1C08-4C89-9FFF-92E5621F664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973" t="8744" r="9647" b="12839"/>
          <a:stretch/>
        </p:blipFill>
        <p:spPr bwMode="auto">
          <a:xfrm>
            <a:off x="5129905" y="4837290"/>
            <a:ext cx="53974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nhaltsplatzhalter 2" descr="Traktor Silhouette">
            <a:extLst>
              <a:ext uri="{FF2B5EF4-FFF2-40B4-BE49-F238E27FC236}">
                <a16:creationId xmlns:a16="http://schemas.microsoft.com/office/drawing/2014/main" id="{51223594-6E85-6FCD-5F67-52DCF4B0DFF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973" t="8744" r="9647" b="12839"/>
          <a:stretch/>
        </p:blipFill>
        <p:spPr bwMode="auto">
          <a:xfrm>
            <a:off x="5108447" y="3560519"/>
            <a:ext cx="53974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37" name="Gerade Verbindung mit Pfeil 17436">
            <a:extLst>
              <a:ext uri="{FF2B5EF4-FFF2-40B4-BE49-F238E27FC236}">
                <a16:creationId xmlns:a16="http://schemas.microsoft.com/office/drawing/2014/main" id="{A6B1B4A7-D34E-2E80-8F45-0BA87A422A17}"/>
              </a:ext>
            </a:extLst>
          </p:cNvPr>
          <p:cNvCxnSpPr>
            <a:cxnSpLocks/>
          </p:cNvCxnSpPr>
          <p:nvPr/>
        </p:nvCxnSpPr>
        <p:spPr bwMode="auto">
          <a:xfrm flipH="1">
            <a:off x="296831" y="1805016"/>
            <a:ext cx="968950" cy="0"/>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5" name="Gerade Verbindung mit Pfeil 14">
            <a:extLst>
              <a:ext uri="{FF2B5EF4-FFF2-40B4-BE49-F238E27FC236}">
                <a16:creationId xmlns:a16="http://schemas.microsoft.com/office/drawing/2014/main" id="{CF7EA608-56B2-AD6D-6DEC-FFE413B120EF}"/>
              </a:ext>
            </a:extLst>
          </p:cNvPr>
          <p:cNvCxnSpPr>
            <a:cxnSpLocks/>
          </p:cNvCxnSpPr>
          <p:nvPr/>
        </p:nvCxnSpPr>
        <p:spPr bwMode="auto">
          <a:xfrm flipH="1" flipV="1">
            <a:off x="4167894" y="4535074"/>
            <a:ext cx="844437" cy="53614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26" name="Gerade Verbindung mit Pfeil 25">
            <a:extLst>
              <a:ext uri="{FF2B5EF4-FFF2-40B4-BE49-F238E27FC236}">
                <a16:creationId xmlns:a16="http://schemas.microsoft.com/office/drawing/2014/main" id="{BBDFE033-D0BE-2380-C50B-E036B8889DEE}"/>
              </a:ext>
            </a:extLst>
          </p:cNvPr>
          <p:cNvCxnSpPr>
            <a:cxnSpLocks/>
          </p:cNvCxnSpPr>
          <p:nvPr/>
        </p:nvCxnSpPr>
        <p:spPr bwMode="auto">
          <a:xfrm flipH="1">
            <a:off x="4258123" y="5045562"/>
            <a:ext cx="754208" cy="59215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pic>
        <p:nvPicPr>
          <p:cNvPr id="36" name="Grafik 35" descr="Stadt mit einfarbiger Füllung">
            <a:extLst>
              <a:ext uri="{FF2B5EF4-FFF2-40B4-BE49-F238E27FC236}">
                <a16:creationId xmlns:a16="http://schemas.microsoft.com/office/drawing/2014/main" id="{CC418876-EABF-3DA7-CECA-0F6AFE9BAB4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98734" y="5588314"/>
            <a:ext cx="647231" cy="647231"/>
          </a:xfrm>
          <a:prstGeom prst="rect">
            <a:avLst/>
          </a:prstGeom>
        </p:spPr>
      </p:pic>
      <p:cxnSp>
        <p:nvCxnSpPr>
          <p:cNvPr id="52" name="Gerade Verbindung mit Pfeil 51">
            <a:extLst>
              <a:ext uri="{FF2B5EF4-FFF2-40B4-BE49-F238E27FC236}">
                <a16:creationId xmlns:a16="http://schemas.microsoft.com/office/drawing/2014/main" id="{A37AB525-6A43-AE9D-E442-120C5DBFEDD9}"/>
              </a:ext>
            </a:extLst>
          </p:cNvPr>
          <p:cNvCxnSpPr>
            <a:cxnSpLocks/>
          </p:cNvCxnSpPr>
          <p:nvPr/>
        </p:nvCxnSpPr>
        <p:spPr bwMode="auto">
          <a:xfrm flipH="1">
            <a:off x="4167894" y="4001318"/>
            <a:ext cx="826324" cy="53873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3" name="Gerade Verbindung mit Pfeil 52">
            <a:extLst>
              <a:ext uri="{FF2B5EF4-FFF2-40B4-BE49-F238E27FC236}">
                <a16:creationId xmlns:a16="http://schemas.microsoft.com/office/drawing/2014/main" id="{271248C0-F2AF-F17B-E004-37833EE2338E}"/>
              </a:ext>
            </a:extLst>
          </p:cNvPr>
          <p:cNvCxnSpPr>
            <a:cxnSpLocks/>
          </p:cNvCxnSpPr>
          <p:nvPr/>
        </p:nvCxnSpPr>
        <p:spPr bwMode="auto">
          <a:xfrm flipH="1" flipV="1">
            <a:off x="4149781" y="3516750"/>
            <a:ext cx="844437" cy="53614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4" name="Gerade Verbindung mit Pfeil 53">
            <a:extLst>
              <a:ext uri="{FF2B5EF4-FFF2-40B4-BE49-F238E27FC236}">
                <a16:creationId xmlns:a16="http://schemas.microsoft.com/office/drawing/2014/main" id="{F962BB1D-9405-9D2E-41CE-62BB7E76B434}"/>
              </a:ext>
            </a:extLst>
          </p:cNvPr>
          <p:cNvCxnSpPr>
            <a:cxnSpLocks/>
          </p:cNvCxnSpPr>
          <p:nvPr/>
        </p:nvCxnSpPr>
        <p:spPr bwMode="auto">
          <a:xfrm flipH="1">
            <a:off x="4157910" y="2925442"/>
            <a:ext cx="774175" cy="58219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7" name="Gerade Verbindung mit Pfeil 56">
            <a:extLst>
              <a:ext uri="{FF2B5EF4-FFF2-40B4-BE49-F238E27FC236}">
                <a16:creationId xmlns:a16="http://schemas.microsoft.com/office/drawing/2014/main" id="{EA51296D-7170-FCE7-96FC-47AA350A865C}"/>
              </a:ext>
            </a:extLst>
          </p:cNvPr>
          <p:cNvCxnSpPr>
            <a:cxnSpLocks/>
          </p:cNvCxnSpPr>
          <p:nvPr/>
        </p:nvCxnSpPr>
        <p:spPr bwMode="auto">
          <a:xfrm flipH="1" flipV="1">
            <a:off x="4138691" y="2351345"/>
            <a:ext cx="806971" cy="613259"/>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9" name="Gerade Verbindung mit Pfeil 58">
            <a:extLst>
              <a:ext uri="{FF2B5EF4-FFF2-40B4-BE49-F238E27FC236}">
                <a16:creationId xmlns:a16="http://schemas.microsoft.com/office/drawing/2014/main" id="{49F31F54-3FC6-BC19-4EA1-0EC142B8DEC8}"/>
              </a:ext>
            </a:extLst>
          </p:cNvPr>
          <p:cNvCxnSpPr>
            <a:cxnSpLocks/>
          </p:cNvCxnSpPr>
          <p:nvPr/>
        </p:nvCxnSpPr>
        <p:spPr bwMode="auto">
          <a:xfrm flipH="1" flipV="1">
            <a:off x="5815865" y="5133028"/>
            <a:ext cx="844437" cy="53614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0" name="Gerade Verbindung mit Pfeil 59">
            <a:extLst>
              <a:ext uri="{FF2B5EF4-FFF2-40B4-BE49-F238E27FC236}">
                <a16:creationId xmlns:a16="http://schemas.microsoft.com/office/drawing/2014/main" id="{AE3A43F0-28CD-11B5-F4F5-1E894FD6C17E}"/>
              </a:ext>
            </a:extLst>
          </p:cNvPr>
          <p:cNvCxnSpPr>
            <a:cxnSpLocks/>
          </p:cNvCxnSpPr>
          <p:nvPr/>
        </p:nvCxnSpPr>
        <p:spPr bwMode="auto">
          <a:xfrm flipH="1">
            <a:off x="5846986" y="4558633"/>
            <a:ext cx="713234" cy="574208"/>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1" name="Gerade Verbindung mit Pfeil 60">
            <a:extLst>
              <a:ext uri="{FF2B5EF4-FFF2-40B4-BE49-F238E27FC236}">
                <a16:creationId xmlns:a16="http://schemas.microsoft.com/office/drawing/2014/main" id="{9539D30C-7303-A6DA-B14E-471CBC3141B7}"/>
              </a:ext>
            </a:extLst>
          </p:cNvPr>
          <p:cNvCxnSpPr>
            <a:cxnSpLocks/>
          </p:cNvCxnSpPr>
          <p:nvPr/>
        </p:nvCxnSpPr>
        <p:spPr bwMode="auto">
          <a:xfrm flipH="1">
            <a:off x="5779655" y="3409161"/>
            <a:ext cx="754208" cy="59215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3" name="Gerade Verbindung mit Pfeil 62">
            <a:extLst>
              <a:ext uri="{FF2B5EF4-FFF2-40B4-BE49-F238E27FC236}">
                <a16:creationId xmlns:a16="http://schemas.microsoft.com/office/drawing/2014/main" id="{9E3B8E26-A899-C9AF-F81A-A4913733060B}"/>
              </a:ext>
            </a:extLst>
          </p:cNvPr>
          <p:cNvCxnSpPr>
            <a:cxnSpLocks/>
          </p:cNvCxnSpPr>
          <p:nvPr/>
        </p:nvCxnSpPr>
        <p:spPr bwMode="auto">
          <a:xfrm flipH="1" flipV="1">
            <a:off x="5765944" y="3945499"/>
            <a:ext cx="834141" cy="597748"/>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73" name="Gerade Verbindung mit Pfeil 17472">
            <a:extLst>
              <a:ext uri="{FF2B5EF4-FFF2-40B4-BE49-F238E27FC236}">
                <a16:creationId xmlns:a16="http://schemas.microsoft.com/office/drawing/2014/main" id="{59039831-F8E7-ABA9-06F1-215D97458B22}"/>
              </a:ext>
            </a:extLst>
          </p:cNvPr>
          <p:cNvCxnSpPr>
            <a:cxnSpLocks/>
          </p:cNvCxnSpPr>
          <p:nvPr/>
        </p:nvCxnSpPr>
        <p:spPr bwMode="auto">
          <a:xfrm flipH="1" flipV="1">
            <a:off x="5655543" y="2855243"/>
            <a:ext cx="891256" cy="619364"/>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78" name="Gerade Verbindung mit Pfeil 17477">
            <a:extLst>
              <a:ext uri="{FF2B5EF4-FFF2-40B4-BE49-F238E27FC236}">
                <a16:creationId xmlns:a16="http://schemas.microsoft.com/office/drawing/2014/main" id="{5C271883-0317-E007-17FC-F265E886004D}"/>
              </a:ext>
            </a:extLst>
          </p:cNvPr>
          <p:cNvCxnSpPr>
            <a:cxnSpLocks/>
          </p:cNvCxnSpPr>
          <p:nvPr/>
        </p:nvCxnSpPr>
        <p:spPr bwMode="auto">
          <a:xfrm flipH="1">
            <a:off x="2668040" y="2348861"/>
            <a:ext cx="774175" cy="58219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79" name="Gerade Verbindung mit Pfeil 17478">
            <a:extLst>
              <a:ext uri="{FF2B5EF4-FFF2-40B4-BE49-F238E27FC236}">
                <a16:creationId xmlns:a16="http://schemas.microsoft.com/office/drawing/2014/main" id="{6EB76CC9-CF78-CDD0-6C96-30B5D662BC0F}"/>
              </a:ext>
            </a:extLst>
          </p:cNvPr>
          <p:cNvCxnSpPr>
            <a:cxnSpLocks/>
          </p:cNvCxnSpPr>
          <p:nvPr/>
        </p:nvCxnSpPr>
        <p:spPr bwMode="auto">
          <a:xfrm flipH="1" flipV="1">
            <a:off x="2654254" y="2897521"/>
            <a:ext cx="844437" cy="53614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80" name="Gerade Verbindung mit Pfeil 17479">
            <a:extLst>
              <a:ext uri="{FF2B5EF4-FFF2-40B4-BE49-F238E27FC236}">
                <a16:creationId xmlns:a16="http://schemas.microsoft.com/office/drawing/2014/main" id="{EE3EFE12-2FDF-DBF4-161A-6B308FDD7595}"/>
              </a:ext>
            </a:extLst>
          </p:cNvPr>
          <p:cNvCxnSpPr>
            <a:cxnSpLocks/>
          </p:cNvCxnSpPr>
          <p:nvPr/>
        </p:nvCxnSpPr>
        <p:spPr bwMode="auto">
          <a:xfrm flipH="1">
            <a:off x="2732703" y="4542209"/>
            <a:ext cx="754208" cy="59215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83" name="Gerade Verbindung mit Pfeil 17482">
            <a:extLst>
              <a:ext uri="{FF2B5EF4-FFF2-40B4-BE49-F238E27FC236}">
                <a16:creationId xmlns:a16="http://schemas.microsoft.com/office/drawing/2014/main" id="{F2D5CEE3-F679-F3AD-7C24-A350B6A987E5}"/>
              </a:ext>
            </a:extLst>
          </p:cNvPr>
          <p:cNvCxnSpPr>
            <a:cxnSpLocks/>
          </p:cNvCxnSpPr>
          <p:nvPr/>
        </p:nvCxnSpPr>
        <p:spPr bwMode="auto">
          <a:xfrm flipH="1" flipV="1">
            <a:off x="2703385" y="5105473"/>
            <a:ext cx="844437" cy="53614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88" name="Gerade Verbindung mit Pfeil 17487">
            <a:extLst>
              <a:ext uri="{FF2B5EF4-FFF2-40B4-BE49-F238E27FC236}">
                <a16:creationId xmlns:a16="http://schemas.microsoft.com/office/drawing/2014/main" id="{2EF187AB-288A-FF99-6650-D5AB831D1556}"/>
              </a:ext>
            </a:extLst>
          </p:cNvPr>
          <p:cNvCxnSpPr>
            <a:cxnSpLocks/>
          </p:cNvCxnSpPr>
          <p:nvPr/>
        </p:nvCxnSpPr>
        <p:spPr bwMode="auto">
          <a:xfrm flipV="1">
            <a:off x="3771133" y="2729027"/>
            <a:ext cx="0" cy="40406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96" name="Gerade Verbindung mit Pfeil 17495">
            <a:extLst>
              <a:ext uri="{FF2B5EF4-FFF2-40B4-BE49-F238E27FC236}">
                <a16:creationId xmlns:a16="http://schemas.microsoft.com/office/drawing/2014/main" id="{6BCD5511-C0B5-CBB9-B6FC-63F156041991}"/>
              </a:ext>
            </a:extLst>
          </p:cNvPr>
          <p:cNvCxnSpPr>
            <a:cxnSpLocks/>
          </p:cNvCxnSpPr>
          <p:nvPr/>
        </p:nvCxnSpPr>
        <p:spPr bwMode="auto">
          <a:xfrm flipV="1">
            <a:off x="3766371" y="3791884"/>
            <a:ext cx="0" cy="40406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97" name="Gerade Verbindung mit Pfeil 17496">
            <a:extLst>
              <a:ext uri="{FF2B5EF4-FFF2-40B4-BE49-F238E27FC236}">
                <a16:creationId xmlns:a16="http://schemas.microsoft.com/office/drawing/2014/main" id="{21D3E08D-DF63-3132-57F2-0A2AA5C8B0AC}"/>
              </a:ext>
            </a:extLst>
          </p:cNvPr>
          <p:cNvCxnSpPr>
            <a:cxnSpLocks/>
          </p:cNvCxnSpPr>
          <p:nvPr/>
        </p:nvCxnSpPr>
        <p:spPr bwMode="auto">
          <a:xfrm flipV="1">
            <a:off x="3766371" y="4973609"/>
            <a:ext cx="0" cy="40406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pic>
        <p:nvPicPr>
          <p:cNvPr id="17528" name="Grafik 17527" descr="Bauer Silhouette">
            <a:extLst>
              <a:ext uri="{FF2B5EF4-FFF2-40B4-BE49-F238E27FC236}">
                <a16:creationId xmlns:a16="http://schemas.microsoft.com/office/drawing/2014/main" id="{17272C84-AC1B-EB51-457C-450F98F330A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004" t="3901" r="9695" b="8005"/>
          <a:stretch/>
        </p:blipFill>
        <p:spPr>
          <a:xfrm>
            <a:off x="6593291" y="2012735"/>
            <a:ext cx="541274" cy="540000"/>
          </a:xfrm>
          <a:prstGeom prst="rect">
            <a:avLst/>
          </a:prstGeom>
        </p:spPr>
      </p:pic>
      <p:cxnSp>
        <p:nvCxnSpPr>
          <p:cNvPr id="17534" name="Gerade Verbindung mit Pfeil 17533">
            <a:extLst>
              <a:ext uri="{FF2B5EF4-FFF2-40B4-BE49-F238E27FC236}">
                <a16:creationId xmlns:a16="http://schemas.microsoft.com/office/drawing/2014/main" id="{69BC86EA-66C5-F331-CA22-9FE326E4E3F6}"/>
              </a:ext>
            </a:extLst>
          </p:cNvPr>
          <p:cNvCxnSpPr>
            <a:cxnSpLocks/>
          </p:cNvCxnSpPr>
          <p:nvPr/>
        </p:nvCxnSpPr>
        <p:spPr bwMode="auto">
          <a:xfrm flipH="1">
            <a:off x="5689670" y="2322225"/>
            <a:ext cx="754208" cy="535925"/>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pic>
        <p:nvPicPr>
          <p:cNvPr id="5" name="Grafik 4" descr="Fabrik mit einfarbiger Füllung">
            <a:extLst>
              <a:ext uri="{FF2B5EF4-FFF2-40B4-BE49-F238E27FC236}">
                <a16:creationId xmlns:a16="http://schemas.microsoft.com/office/drawing/2014/main" id="{99D2A435-651F-DCF4-AFB8-60E2A8AAFE3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49008" y="4317750"/>
            <a:ext cx="540406" cy="540406"/>
          </a:xfrm>
          <a:prstGeom prst="rect">
            <a:avLst/>
          </a:prstGeom>
        </p:spPr>
      </p:pic>
      <p:pic>
        <p:nvPicPr>
          <p:cNvPr id="7" name="Grafik 6" descr="Fabrik mit einfarbiger Füllung">
            <a:extLst>
              <a:ext uri="{FF2B5EF4-FFF2-40B4-BE49-F238E27FC236}">
                <a16:creationId xmlns:a16="http://schemas.microsoft.com/office/drawing/2014/main" id="{61EC33B0-9582-4B73-2D0B-90CE300189C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73623" y="5523352"/>
            <a:ext cx="540406" cy="540406"/>
          </a:xfrm>
          <a:prstGeom prst="rect">
            <a:avLst/>
          </a:prstGeom>
        </p:spPr>
      </p:pic>
      <p:cxnSp>
        <p:nvCxnSpPr>
          <p:cNvPr id="21" name="Gerade Verbindung mit Pfeil 20">
            <a:extLst>
              <a:ext uri="{FF2B5EF4-FFF2-40B4-BE49-F238E27FC236}">
                <a16:creationId xmlns:a16="http://schemas.microsoft.com/office/drawing/2014/main" id="{A4B36B13-CB05-8D78-F103-57C0DCB0FF5E}"/>
              </a:ext>
            </a:extLst>
          </p:cNvPr>
          <p:cNvCxnSpPr>
            <a:cxnSpLocks/>
          </p:cNvCxnSpPr>
          <p:nvPr/>
        </p:nvCxnSpPr>
        <p:spPr bwMode="auto">
          <a:xfrm flipH="1" flipV="1">
            <a:off x="5632168" y="1829717"/>
            <a:ext cx="745221" cy="48345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22" name="Gerade Verbindung mit Pfeil 21">
            <a:extLst>
              <a:ext uri="{FF2B5EF4-FFF2-40B4-BE49-F238E27FC236}">
                <a16:creationId xmlns:a16="http://schemas.microsoft.com/office/drawing/2014/main" id="{26E1EFB3-8668-A174-650A-94D379C7966E}"/>
              </a:ext>
            </a:extLst>
          </p:cNvPr>
          <p:cNvCxnSpPr>
            <a:cxnSpLocks/>
          </p:cNvCxnSpPr>
          <p:nvPr/>
        </p:nvCxnSpPr>
        <p:spPr bwMode="auto">
          <a:xfrm flipH="1">
            <a:off x="4172415" y="1822069"/>
            <a:ext cx="754208" cy="535925"/>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29" name="Gerade Verbindung mit Pfeil 28">
            <a:extLst>
              <a:ext uri="{FF2B5EF4-FFF2-40B4-BE49-F238E27FC236}">
                <a16:creationId xmlns:a16="http://schemas.microsoft.com/office/drawing/2014/main" id="{B862253E-8FB7-D53A-7B57-889FD4CCA36C}"/>
              </a:ext>
            </a:extLst>
          </p:cNvPr>
          <p:cNvCxnSpPr>
            <a:cxnSpLocks/>
          </p:cNvCxnSpPr>
          <p:nvPr/>
        </p:nvCxnSpPr>
        <p:spPr bwMode="auto">
          <a:xfrm flipH="1" flipV="1">
            <a:off x="4208089" y="3550021"/>
            <a:ext cx="804242" cy="1521194"/>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35" name="Gerade Verbindung mit Pfeil 34">
            <a:extLst>
              <a:ext uri="{FF2B5EF4-FFF2-40B4-BE49-F238E27FC236}">
                <a16:creationId xmlns:a16="http://schemas.microsoft.com/office/drawing/2014/main" id="{79BBA611-288E-5BEB-F71B-BC6632F159A8}"/>
              </a:ext>
            </a:extLst>
          </p:cNvPr>
          <p:cNvCxnSpPr>
            <a:cxnSpLocks/>
          </p:cNvCxnSpPr>
          <p:nvPr/>
        </p:nvCxnSpPr>
        <p:spPr bwMode="auto">
          <a:xfrm flipV="1">
            <a:off x="5428417" y="5247225"/>
            <a:ext cx="0" cy="40406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37" name="Gerade Verbindung mit Pfeil 36">
            <a:extLst>
              <a:ext uri="{FF2B5EF4-FFF2-40B4-BE49-F238E27FC236}">
                <a16:creationId xmlns:a16="http://schemas.microsoft.com/office/drawing/2014/main" id="{5A25A7F1-8327-D5C8-13D2-1FC549C27A4B}"/>
              </a:ext>
            </a:extLst>
          </p:cNvPr>
          <p:cNvCxnSpPr>
            <a:cxnSpLocks/>
          </p:cNvCxnSpPr>
          <p:nvPr/>
        </p:nvCxnSpPr>
        <p:spPr bwMode="auto">
          <a:xfrm flipV="1">
            <a:off x="5289284" y="2023151"/>
            <a:ext cx="0" cy="40406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38" name="Gerade Verbindung mit Pfeil 37">
            <a:extLst>
              <a:ext uri="{FF2B5EF4-FFF2-40B4-BE49-F238E27FC236}">
                <a16:creationId xmlns:a16="http://schemas.microsoft.com/office/drawing/2014/main" id="{9B891E81-B9AD-59FF-B39B-B8CDB90525FA}"/>
              </a:ext>
            </a:extLst>
          </p:cNvPr>
          <p:cNvCxnSpPr>
            <a:cxnSpLocks/>
          </p:cNvCxnSpPr>
          <p:nvPr/>
        </p:nvCxnSpPr>
        <p:spPr bwMode="auto">
          <a:xfrm flipH="1" flipV="1">
            <a:off x="5693127" y="2890012"/>
            <a:ext cx="837270" cy="1637768"/>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graphicFrame>
        <p:nvGraphicFramePr>
          <p:cNvPr id="4" name="Objekt 3">
            <a:extLst>
              <a:ext uri="{FF2B5EF4-FFF2-40B4-BE49-F238E27FC236}">
                <a16:creationId xmlns:a16="http://schemas.microsoft.com/office/drawing/2014/main" id="{38309C07-C29E-CD72-5B43-AF99050E577A}"/>
              </a:ext>
            </a:extLst>
          </p:cNvPr>
          <p:cNvGraphicFramePr>
            <a:graphicFrameLocks noChangeAspect="1"/>
          </p:cNvGraphicFramePr>
          <p:nvPr/>
        </p:nvGraphicFramePr>
        <p:xfrm>
          <a:off x="5137347" y="4208576"/>
          <a:ext cx="445294" cy="571500"/>
        </p:xfrm>
        <a:graphic>
          <a:graphicData uri="http://schemas.openxmlformats.org/presentationml/2006/ole">
            <mc:AlternateContent xmlns:mc="http://schemas.openxmlformats.org/markup-compatibility/2006">
              <mc:Choice xmlns:v="urn:schemas-microsoft-com:vml" Requires="v">
                <p:oleObj name="Bitmap-Bild" r:id="rId15" imgW="594360" imgH="762120" progId="Paint.Picture.1">
                  <p:embed/>
                </p:oleObj>
              </mc:Choice>
              <mc:Fallback>
                <p:oleObj name="Bitmap-Bild" r:id="rId15" imgW="594360" imgH="762120" progId="Paint.Picture.1">
                  <p:embed/>
                  <p:pic>
                    <p:nvPicPr>
                      <p:cNvPr id="4" name="Objekt 3">
                        <a:extLst>
                          <a:ext uri="{FF2B5EF4-FFF2-40B4-BE49-F238E27FC236}">
                            <a16:creationId xmlns:a16="http://schemas.microsoft.com/office/drawing/2014/main" id="{38309C07-C29E-CD72-5B43-AF99050E577A}"/>
                          </a:ext>
                        </a:extLst>
                      </p:cNvPr>
                      <p:cNvPicPr/>
                      <p:nvPr/>
                    </p:nvPicPr>
                    <p:blipFill>
                      <a:blip r:embed="rId16"/>
                      <a:stretch>
                        <a:fillRect/>
                      </a:stretch>
                    </p:blipFill>
                    <p:spPr>
                      <a:xfrm>
                        <a:off x="5137347" y="4208576"/>
                        <a:ext cx="445294" cy="571500"/>
                      </a:xfrm>
                      <a:prstGeom prst="rect">
                        <a:avLst/>
                      </a:prstGeom>
                    </p:spPr>
                  </p:pic>
                </p:oleObj>
              </mc:Fallback>
            </mc:AlternateContent>
          </a:graphicData>
        </a:graphic>
      </p:graphicFrame>
      <p:cxnSp>
        <p:nvCxnSpPr>
          <p:cNvPr id="6" name="Gerade Verbindung mit Pfeil 5">
            <a:extLst>
              <a:ext uri="{FF2B5EF4-FFF2-40B4-BE49-F238E27FC236}">
                <a16:creationId xmlns:a16="http://schemas.microsoft.com/office/drawing/2014/main" id="{BE71C217-B3A8-7A45-48E7-CFDD6D33A7EA}"/>
              </a:ext>
            </a:extLst>
          </p:cNvPr>
          <p:cNvCxnSpPr>
            <a:cxnSpLocks/>
          </p:cNvCxnSpPr>
          <p:nvPr/>
        </p:nvCxnSpPr>
        <p:spPr bwMode="auto">
          <a:xfrm flipH="1" flipV="1">
            <a:off x="4206399" y="4556733"/>
            <a:ext cx="778192" cy="1665"/>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2" name="Gerade Verbindung mit Pfeil 11">
            <a:extLst>
              <a:ext uri="{FF2B5EF4-FFF2-40B4-BE49-F238E27FC236}">
                <a16:creationId xmlns:a16="http://schemas.microsoft.com/office/drawing/2014/main" id="{9FA8090B-1D10-3F40-0E32-317F2A8B8F93}"/>
              </a:ext>
            </a:extLst>
          </p:cNvPr>
          <p:cNvCxnSpPr>
            <a:cxnSpLocks/>
          </p:cNvCxnSpPr>
          <p:nvPr/>
        </p:nvCxnSpPr>
        <p:spPr bwMode="auto">
          <a:xfrm flipH="1" flipV="1">
            <a:off x="5712735" y="4539203"/>
            <a:ext cx="778192" cy="1665"/>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sp>
        <p:nvSpPr>
          <p:cNvPr id="2" name="Sprechblase: oval 48">
            <a:extLst>
              <a:ext uri="{FF2B5EF4-FFF2-40B4-BE49-F238E27FC236}">
                <a16:creationId xmlns:a16="http://schemas.microsoft.com/office/drawing/2014/main" id="{197A96C0-6DCC-B6C4-559A-F25F07D0EE7F}"/>
              </a:ext>
            </a:extLst>
          </p:cNvPr>
          <p:cNvSpPr/>
          <p:nvPr/>
        </p:nvSpPr>
        <p:spPr bwMode="auto">
          <a:xfrm>
            <a:off x="7495725" y="3402639"/>
            <a:ext cx="1053868" cy="683701"/>
          </a:xfrm>
          <a:prstGeom prst="wedgeEllipseCallout">
            <a:avLst>
              <a:gd name="adj1" fmla="val -45438"/>
              <a:gd name="adj2" fmla="val 53462"/>
            </a:avLst>
          </a:prstGeom>
          <a:solidFill>
            <a:srgbClr val="00B0F0"/>
          </a:solidFill>
          <a:ln w="9525" cap="flat" cmpd="sng" algn="ctr">
            <a:solidFill>
              <a:schemeClr val="tx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200" b="1" dirty="0">
                <a:solidFill>
                  <a:schemeClr val="tx1"/>
                </a:solidFill>
                <a:latin typeface="Arial" charset="0"/>
              </a:rPr>
              <a:t>Farmer</a:t>
            </a:r>
            <a:br>
              <a:rPr lang="de-DE" sz="1200" b="1" dirty="0">
                <a:solidFill>
                  <a:schemeClr val="tx1"/>
                </a:solidFill>
                <a:latin typeface="Arial" charset="0"/>
              </a:rPr>
            </a:br>
            <a:r>
              <a:rPr lang="de-DE" sz="1200" b="1" dirty="0">
                <a:solidFill>
                  <a:schemeClr val="tx1"/>
                </a:solidFill>
                <a:latin typeface="Arial" charset="0"/>
              </a:rPr>
              <a:t>(User)</a:t>
            </a:r>
            <a:endParaRPr kumimoji="0" lang="de-DE" sz="1200" b="1" i="0" u="none" strike="noStrike" cap="none" normalizeH="0" baseline="0" dirty="0">
              <a:ln>
                <a:noFill/>
              </a:ln>
              <a:solidFill>
                <a:schemeClr val="tx1"/>
              </a:solidFill>
              <a:effectLst/>
              <a:latin typeface="Arial" charset="0"/>
            </a:endParaRPr>
          </a:p>
        </p:txBody>
      </p:sp>
      <p:sp>
        <p:nvSpPr>
          <p:cNvPr id="8" name="Sprechblase: oval 49">
            <a:extLst>
              <a:ext uri="{FF2B5EF4-FFF2-40B4-BE49-F238E27FC236}">
                <a16:creationId xmlns:a16="http://schemas.microsoft.com/office/drawing/2014/main" id="{9E6AA2DA-D3D2-B44B-C9EB-7CE7D52E215D}"/>
              </a:ext>
            </a:extLst>
          </p:cNvPr>
          <p:cNvSpPr/>
          <p:nvPr/>
        </p:nvSpPr>
        <p:spPr bwMode="auto">
          <a:xfrm>
            <a:off x="579996" y="2009833"/>
            <a:ext cx="1528200" cy="859278"/>
          </a:xfrm>
          <a:prstGeom prst="wedgeEllipseCallout">
            <a:avLst>
              <a:gd name="adj1" fmla="val 39393"/>
              <a:gd name="adj2" fmla="val 46672"/>
            </a:avLst>
          </a:prstGeom>
          <a:solidFill>
            <a:srgbClr val="FF660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eaLnBrk="1" hangingPunct="1"/>
            <a:r>
              <a:rPr kumimoji="0" lang="de-DE" sz="1000" i="0" u="none" strike="noStrike" cap="none" normalizeH="0" baseline="0" dirty="0">
                <a:ln>
                  <a:noFill/>
                </a:ln>
                <a:solidFill>
                  <a:schemeClr val="tx1"/>
                </a:solidFill>
                <a:effectLst/>
                <a:latin typeface="Arial" charset="0"/>
              </a:rPr>
              <a:t>Data holder</a:t>
            </a:r>
          </a:p>
          <a:p>
            <a:pPr algn="ctr" eaLnBrk="1" hangingPunct="1"/>
            <a:r>
              <a:rPr lang="de-DE" sz="1000" dirty="0"/>
              <a:t>(Softwareprovider)</a:t>
            </a:r>
          </a:p>
        </p:txBody>
      </p:sp>
      <p:sp>
        <p:nvSpPr>
          <p:cNvPr id="10" name="Sprechblase: oval 49">
            <a:extLst>
              <a:ext uri="{FF2B5EF4-FFF2-40B4-BE49-F238E27FC236}">
                <a16:creationId xmlns:a16="http://schemas.microsoft.com/office/drawing/2014/main" id="{7EEB309F-60DA-E828-089B-47352D6E1351}"/>
              </a:ext>
            </a:extLst>
          </p:cNvPr>
          <p:cNvSpPr/>
          <p:nvPr/>
        </p:nvSpPr>
        <p:spPr bwMode="auto">
          <a:xfrm>
            <a:off x="570642" y="5158675"/>
            <a:ext cx="1528200" cy="859278"/>
          </a:xfrm>
          <a:prstGeom prst="wedgeEllipseCallout">
            <a:avLst>
              <a:gd name="adj1" fmla="val 41755"/>
              <a:gd name="adj2" fmla="val -42941"/>
            </a:avLst>
          </a:prstGeom>
          <a:solidFill>
            <a:srgbClr val="FF660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eaLnBrk="1" hangingPunct="1"/>
            <a:r>
              <a:rPr lang="de-DE" sz="1000" dirty="0" err="1"/>
              <a:t>Manufacturer</a:t>
            </a:r>
            <a:endParaRPr kumimoji="0" lang="de-DE" sz="1000" i="0" u="none" strike="noStrike" cap="none" normalizeH="0" baseline="0" dirty="0">
              <a:ln>
                <a:noFill/>
              </a:ln>
              <a:solidFill>
                <a:schemeClr val="tx1"/>
              </a:solidFill>
              <a:effectLst/>
              <a:latin typeface="Arial" charset="0"/>
            </a:endParaRPr>
          </a:p>
          <a:p>
            <a:pPr algn="ctr" eaLnBrk="1" hangingPunct="1"/>
            <a:r>
              <a:rPr lang="de-DE" sz="1000" dirty="0"/>
              <a:t>(Data holder)</a:t>
            </a:r>
          </a:p>
        </p:txBody>
      </p:sp>
      <p:sp>
        <p:nvSpPr>
          <p:cNvPr id="11" name="Sprechblase: oval 50">
            <a:extLst>
              <a:ext uri="{FF2B5EF4-FFF2-40B4-BE49-F238E27FC236}">
                <a16:creationId xmlns:a16="http://schemas.microsoft.com/office/drawing/2014/main" id="{7EC2A460-D4F3-D909-0DD0-4E2005E638B9}"/>
              </a:ext>
            </a:extLst>
          </p:cNvPr>
          <p:cNvSpPr/>
          <p:nvPr/>
        </p:nvSpPr>
        <p:spPr bwMode="auto">
          <a:xfrm>
            <a:off x="5359994" y="808348"/>
            <a:ext cx="1669576" cy="842821"/>
          </a:xfrm>
          <a:prstGeom prst="wedgeEllipseCallout">
            <a:avLst>
              <a:gd name="adj1" fmla="val -31698"/>
              <a:gd name="adj2" fmla="val 46672"/>
            </a:avLst>
          </a:prstGeom>
          <a:solidFill>
            <a:srgbClr val="FFF53B"/>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200" dirty="0">
                <a:latin typeface="Calibri" panose="020F0502020204030204" pitchFamily="34" charset="0"/>
                <a:cs typeface="Calibri" panose="020F0502020204030204" pitchFamily="34" charset="0"/>
              </a:rPr>
              <a:t>Research Institute</a:t>
            </a:r>
          </a:p>
          <a:p>
            <a:pPr marL="0" marR="0" indent="0" algn="ctr" defTabSz="914400" rtl="0" eaLnBrk="1" fontAlgn="base" latinLnBrk="0" hangingPunct="1">
              <a:lnSpc>
                <a:spcPct val="100000"/>
              </a:lnSpc>
              <a:spcBef>
                <a:spcPct val="0"/>
              </a:spcBef>
              <a:spcAft>
                <a:spcPct val="0"/>
              </a:spcAft>
              <a:buClrTx/>
              <a:buSzTx/>
              <a:buFontTx/>
              <a:buNone/>
              <a:tabLst/>
            </a:pPr>
            <a:r>
              <a:rPr lang="de-DE" sz="1200" dirty="0">
                <a:solidFill>
                  <a:schemeClr val="tx1"/>
                </a:solidFill>
                <a:latin typeface="Calibri" panose="020F0502020204030204" pitchFamily="34" charset="0"/>
                <a:cs typeface="Calibri" panose="020F0502020204030204" pitchFamily="34" charset="0"/>
              </a:rPr>
              <a:t>(Data </a:t>
            </a:r>
            <a:r>
              <a:rPr lang="de-DE" sz="1200" dirty="0" err="1">
                <a:solidFill>
                  <a:schemeClr val="tx1"/>
                </a:solidFill>
                <a:latin typeface="Calibri" panose="020F0502020204030204" pitchFamily="34" charset="0"/>
                <a:cs typeface="Calibri" panose="020F0502020204030204" pitchFamily="34" charset="0"/>
              </a:rPr>
              <a:t>recipient</a:t>
            </a:r>
            <a:r>
              <a:rPr lang="de-DE" sz="1200" dirty="0">
                <a:solidFill>
                  <a:schemeClr val="tx1"/>
                </a:solidFill>
                <a:latin typeface="Calibri" panose="020F0502020204030204" pitchFamily="34" charset="0"/>
                <a:cs typeface="Calibri" panose="020F0502020204030204" pitchFamily="34" charset="0"/>
              </a:rPr>
              <a:t>)</a:t>
            </a:r>
            <a:endParaRPr kumimoji="0" lang="de-DE" sz="12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0" name="Sprechblase: oval 48">
            <a:extLst>
              <a:ext uri="{FF2B5EF4-FFF2-40B4-BE49-F238E27FC236}">
                <a16:creationId xmlns:a16="http://schemas.microsoft.com/office/drawing/2014/main" id="{B5D93899-4CBD-82F2-2D85-6C94E2058EE1}"/>
              </a:ext>
            </a:extLst>
          </p:cNvPr>
          <p:cNvSpPr/>
          <p:nvPr/>
        </p:nvSpPr>
        <p:spPr bwMode="auto">
          <a:xfrm>
            <a:off x="5835607" y="5900563"/>
            <a:ext cx="1429368" cy="781533"/>
          </a:xfrm>
          <a:prstGeom prst="wedgeEllipseCallout">
            <a:avLst>
              <a:gd name="adj1" fmla="val -55829"/>
              <a:gd name="adj2" fmla="val -24185"/>
            </a:avLst>
          </a:prstGeom>
          <a:solidFill>
            <a:srgbClr val="92D050"/>
          </a:solid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400" dirty="0" err="1">
                <a:solidFill>
                  <a:schemeClr val="tx1"/>
                </a:solidFill>
                <a:latin typeface="Calibri" panose="020F0502020204030204" pitchFamily="34" charset="0"/>
                <a:cs typeface="Calibri" panose="020F0502020204030204" pitchFamily="34" charset="0"/>
              </a:rPr>
              <a:t>Lessor</a:t>
            </a:r>
            <a:r>
              <a:rPr lang="de-DE" sz="1400" dirty="0">
                <a:solidFill>
                  <a:schemeClr val="tx1"/>
                </a:solidFill>
                <a:latin typeface="Calibri" panose="020F0502020204030204" pitchFamily="34" charset="0"/>
                <a:cs typeface="Calibri" panose="020F0502020204030204" pitchFamily="34" charset="0"/>
              </a:rPr>
              <a:t> (Further User)</a:t>
            </a:r>
            <a:endParaRPr kumimoji="0" lang="de-DE" sz="1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2601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platzhalter 4">
            <a:extLst>
              <a:ext uri="{FF2B5EF4-FFF2-40B4-BE49-F238E27FC236}">
                <a16:creationId xmlns:a16="http://schemas.microsoft.com/office/drawing/2014/main" id="{8CEEFE95-1B57-906B-1EE6-F1F41805BCD9}"/>
              </a:ext>
            </a:extLst>
          </p:cNvPr>
          <p:cNvSpPr>
            <a:spLocks noGrp="1" noChangeArrowheads="1"/>
          </p:cNvSpPr>
          <p:nvPr>
            <p:ph type="body" sz="half" idx="2"/>
          </p:nvPr>
        </p:nvSpPr>
        <p:spPr>
          <a:xfrm>
            <a:off x="304800" y="1600200"/>
            <a:ext cx="1746920" cy="4538663"/>
          </a:xfrm>
        </p:spPr>
        <p:txBody>
          <a:bodyPr/>
          <a:lstStyle/>
          <a:p>
            <a:endParaRPr lang="de-DE" altLang="de-DE" sz="1200" i="1" dirty="0">
              <a:solidFill>
                <a:srgbClr val="FF6600"/>
              </a:solidFill>
              <a:latin typeface="Calibri" panose="020F0502020204030204" pitchFamily="34" charset="0"/>
            </a:endParaRP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dirty="0">
                <a:solidFill>
                  <a:schemeClr val="accent2"/>
                </a:solidFill>
                <a:latin typeface="Calibri" panose="020F0502020204030204" pitchFamily="34" charset="0"/>
              </a:rPr>
              <a:t>3 </a:t>
            </a:r>
            <a:r>
              <a:rPr lang="de-DE" altLang="de-DE" sz="2000" b="1" dirty="0" err="1">
                <a:solidFill>
                  <a:schemeClr val="accent2"/>
                </a:solidFill>
                <a:latin typeface="Calibri" panose="020F0502020204030204" pitchFamily="34" charset="0"/>
              </a:rPr>
              <a:t>Obvious</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Differences</a:t>
            </a:r>
            <a:endParaRPr lang="de-DE" altLang="de-DE" sz="2000" b="1" dirty="0">
              <a:solidFill>
                <a:schemeClr val="accent2"/>
              </a:solidFill>
              <a:latin typeface="Calibri" panose="020F0502020204030204" pitchFamily="34" charset="0"/>
            </a:endParaRPr>
          </a:p>
        </p:txBody>
      </p:sp>
      <p:sp>
        <p:nvSpPr>
          <p:cNvPr id="17425" name="Rectangle 7">
            <a:extLst>
              <a:ext uri="{FF2B5EF4-FFF2-40B4-BE49-F238E27FC236}">
                <a16:creationId xmlns:a16="http://schemas.microsoft.com/office/drawing/2014/main" id="{8EF34121-41E4-B661-43C3-E23518046756}"/>
              </a:ext>
            </a:extLst>
          </p:cNvPr>
          <p:cNvSpPr>
            <a:spLocks noGrp="1" noChangeArrowheads="1"/>
          </p:cNvSpPr>
          <p:nvPr>
            <p:ph idx="1"/>
          </p:nvPr>
        </p:nvSpPr>
        <p:spPr>
          <a:xfrm>
            <a:off x="2267744" y="1600200"/>
            <a:ext cx="6419056" cy="4525963"/>
          </a:xfrm>
        </p:spPr>
        <p:txBody>
          <a:bodyPr/>
          <a:lstStyle/>
          <a:p>
            <a:pPr marL="457200" lvl="1" indent="-457200">
              <a:buClr>
                <a:srgbClr val="980528"/>
              </a:buClr>
              <a:buFont typeface="+mj-lt"/>
              <a:buAutoNum type="arabicPeriod"/>
              <a:defRPr/>
            </a:pPr>
            <a:r>
              <a:rPr lang="en-GB" altLang="de-DE" sz="2000" b="1" dirty="0">
                <a:solidFill>
                  <a:srgbClr val="000000"/>
                </a:solidFill>
                <a:latin typeface="Calibri" panose="020F0502020204030204" pitchFamily="34" charset="0"/>
              </a:rPr>
              <a:t>Dual Use</a:t>
            </a:r>
            <a:r>
              <a:rPr lang="en-GB" altLang="de-DE" sz="2000" dirty="0">
                <a:solidFill>
                  <a:srgbClr val="000000"/>
                </a:solidFill>
                <a:latin typeface="Calibri" panose="020F0502020204030204" pitchFamily="34" charset="0"/>
              </a:rPr>
              <a:t>: Fulfilling agricultural tasks (sowing, mowing) and in gathering useful product data, agricultural data and usage related data.</a:t>
            </a:r>
            <a:br>
              <a:rPr lang="en-GB" altLang="de-DE" sz="2000" dirty="0">
                <a:solidFill>
                  <a:srgbClr val="000000"/>
                </a:solidFill>
                <a:latin typeface="Calibri" panose="020F0502020204030204" pitchFamily="34" charset="0"/>
              </a:rPr>
            </a:br>
            <a:endParaRPr lang="en-GB" altLang="de-DE" sz="2000" dirty="0">
              <a:solidFill>
                <a:srgbClr val="000000"/>
              </a:solidFill>
              <a:latin typeface="Calibri" panose="020F0502020204030204" pitchFamily="34" charset="0"/>
            </a:endParaRPr>
          </a:p>
          <a:p>
            <a:pPr marL="457200" lvl="1" indent="-457200">
              <a:buClr>
                <a:srgbClr val="980528"/>
              </a:buClr>
              <a:buFont typeface="+mj-lt"/>
              <a:buAutoNum type="arabicPeriod"/>
              <a:defRPr/>
            </a:pPr>
            <a:r>
              <a:rPr lang="en-GB" altLang="de-DE" sz="2000" b="1" dirty="0">
                <a:solidFill>
                  <a:srgbClr val="000000"/>
                </a:solidFill>
                <a:latin typeface="Calibri" panose="020F0502020204030204" pitchFamily="34" charset="0"/>
              </a:rPr>
              <a:t>Long-term</a:t>
            </a:r>
            <a:r>
              <a:rPr lang="en-GB" altLang="de-DE" sz="2000" dirty="0">
                <a:solidFill>
                  <a:srgbClr val="000000"/>
                </a:solidFill>
                <a:latin typeface="Calibri" panose="020F0502020204030204" pitchFamily="34" charset="0"/>
              </a:rPr>
              <a:t>: Agricultural machinery is an investment often accompanied by an ongoing contractual relationship (connected service) </a:t>
            </a:r>
            <a:br>
              <a:rPr lang="en-GB" altLang="de-DE" sz="2000" dirty="0">
                <a:solidFill>
                  <a:srgbClr val="000000"/>
                </a:solidFill>
                <a:latin typeface="Calibri" panose="020F0502020204030204" pitchFamily="34" charset="0"/>
              </a:rPr>
            </a:br>
            <a:endParaRPr lang="en-GB" altLang="de-DE" sz="2000" dirty="0">
              <a:solidFill>
                <a:srgbClr val="000000"/>
              </a:solidFill>
              <a:latin typeface="Calibri" panose="020F0502020204030204" pitchFamily="34" charset="0"/>
            </a:endParaRPr>
          </a:p>
          <a:p>
            <a:pPr marL="457200" lvl="1" indent="-457200">
              <a:buClr>
                <a:srgbClr val="980528"/>
              </a:buClr>
              <a:buFont typeface="+mj-lt"/>
              <a:buAutoNum type="arabicPeriod"/>
              <a:defRPr/>
            </a:pPr>
            <a:r>
              <a:rPr lang="en-GB" altLang="de-DE" sz="2000" b="1" dirty="0">
                <a:solidFill>
                  <a:srgbClr val="000000"/>
                </a:solidFill>
                <a:latin typeface="Calibri" panose="020F0502020204030204" pitchFamily="34" charset="0"/>
              </a:rPr>
              <a:t>Multiple Persons</a:t>
            </a:r>
            <a:r>
              <a:rPr lang="en-GB" altLang="de-DE" sz="2000" dirty="0">
                <a:solidFill>
                  <a:srgbClr val="000000"/>
                </a:solidFill>
                <a:latin typeface="Calibri" panose="020F0502020204030204" pitchFamily="34" charset="0"/>
              </a:rPr>
              <a:t>: Devices are may be used by several different persons, simultaneously or successively</a:t>
            </a:r>
          </a:p>
        </p:txBody>
      </p:sp>
      <p:pic>
        <p:nvPicPr>
          <p:cNvPr id="17426" name="Grafik 2" descr="Bauer">
            <a:extLst>
              <a:ext uri="{FF2B5EF4-FFF2-40B4-BE49-F238E27FC236}">
                <a16:creationId xmlns:a16="http://schemas.microsoft.com/office/drawing/2014/main" id="{8B3B2BE7-6AA7-A107-CC12-6B6C238076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9404" y="5257800"/>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28" name="Gerade Verbindung mit Pfeil 17427">
            <a:extLst>
              <a:ext uri="{FF2B5EF4-FFF2-40B4-BE49-F238E27FC236}">
                <a16:creationId xmlns:a16="http://schemas.microsoft.com/office/drawing/2014/main" id="{E3F5732C-F9F9-1B40-5345-7A2F87C92F82}"/>
              </a:ext>
            </a:extLst>
          </p:cNvPr>
          <p:cNvCxnSpPr>
            <a:cxnSpLocks/>
          </p:cNvCxnSpPr>
          <p:nvPr/>
        </p:nvCxnSpPr>
        <p:spPr bwMode="auto">
          <a:xfrm>
            <a:off x="3635896" y="5724476"/>
            <a:ext cx="2531958" cy="0"/>
          </a:xfrm>
          <a:prstGeom prst="straightConnector1">
            <a:avLst/>
          </a:prstGeom>
          <a:ln>
            <a:solidFill>
              <a:srgbClr val="0070C0"/>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accent2"/>
          </a:lnRef>
          <a:fillRef idx="0">
            <a:schemeClr val="accent2"/>
          </a:fillRef>
          <a:effectRef idx="2">
            <a:schemeClr val="accent2"/>
          </a:effectRef>
          <a:fontRef idx="minor">
            <a:schemeClr val="tx1"/>
          </a:fontRef>
        </p:style>
      </p:cxnSp>
      <p:pic>
        <p:nvPicPr>
          <p:cNvPr id="3" name="Inhaltsplatzhalter 2" descr="Traktor Silhouette">
            <a:extLst>
              <a:ext uri="{FF2B5EF4-FFF2-40B4-BE49-F238E27FC236}">
                <a16:creationId xmlns:a16="http://schemas.microsoft.com/office/drawing/2014/main" id="{DDDBD9B9-0DB2-C732-B615-F6FF45AD7FB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1973" t="8744" r="9647" b="12839"/>
          <a:stretch/>
        </p:blipFill>
        <p:spPr bwMode="auto">
          <a:xfrm>
            <a:off x="4741203" y="5116534"/>
            <a:ext cx="539745" cy="54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Grafik 3" descr="Internet Silhouette">
            <a:extLst>
              <a:ext uri="{FF2B5EF4-FFF2-40B4-BE49-F238E27FC236}">
                <a16:creationId xmlns:a16="http://schemas.microsoft.com/office/drawing/2014/main" id="{67AF5F00-3E96-753A-1296-9F8E6E09B46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239" t="4393" r="2184"/>
          <a:stretch/>
        </p:blipFill>
        <p:spPr>
          <a:xfrm>
            <a:off x="2879649" y="5621349"/>
            <a:ext cx="590550" cy="540000"/>
          </a:xfrm>
          <a:prstGeom prst="rect">
            <a:avLst/>
          </a:prstGeom>
        </p:spPr>
      </p:pic>
      <p:pic>
        <p:nvPicPr>
          <p:cNvPr id="5" name="Grafik 4" descr="Fabrik mit einfarbiger Füllung">
            <a:extLst>
              <a:ext uri="{FF2B5EF4-FFF2-40B4-BE49-F238E27FC236}">
                <a16:creationId xmlns:a16="http://schemas.microsoft.com/office/drawing/2014/main" id="{D689A784-885A-4BE9-B340-3C56E930E9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92484" y="5116128"/>
            <a:ext cx="540406" cy="540406"/>
          </a:xfrm>
          <a:prstGeom prst="rect">
            <a:avLst/>
          </a:prstGeom>
        </p:spPr>
      </p:pic>
      <p:pic>
        <p:nvPicPr>
          <p:cNvPr id="6" name="Grafik 2" descr="Bauer">
            <a:extLst>
              <a:ext uri="{FF2B5EF4-FFF2-40B4-BE49-F238E27FC236}">
                <a16:creationId xmlns:a16="http://schemas.microsoft.com/office/drawing/2014/main" id="{E3D75138-E775-5543-A9AD-39F913655C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798" y="5086236"/>
            <a:ext cx="673279" cy="67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2" descr="Bauer">
            <a:extLst>
              <a:ext uri="{FF2B5EF4-FFF2-40B4-BE49-F238E27FC236}">
                <a16:creationId xmlns:a16="http://schemas.microsoft.com/office/drawing/2014/main" id="{B5B9C788-8770-A879-CA1D-25D1D531D8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581" y="5546997"/>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Gerade Verbindung mit Pfeil 8">
            <a:extLst>
              <a:ext uri="{FF2B5EF4-FFF2-40B4-BE49-F238E27FC236}">
                <a16:creationId xmlns:a16="http://schemas.microsoft.com/office/drawing/2014/main" id="{8DED91F1-C8FB-A9B9-DDE9-2C7C6C55C342}"/>
              </a:ext>
            </a:extLst>
          </p:cNvPr>
          <p:cNvCxnSpPr>
            <a:cxnSpLocks/>
          </p:cNvCxnSpPr>
          <p:nvPr/>
        </p:nvCxnSpPr>
        <p:spPr bwMode="auto">
          <a:xfrm flipH="1" flipV="1">
            <a:off x="7202077" y="5684226"/>
            <a:ext cx="551161" cy="239414"/>
          </a:xfrm>
          <a:prstGeom prst="straightConnector1">
            <a:avLst/>
          </a:prstGeom>
          <a:ln>
            <a:solidFill>
              <a:srgbClr val="0070C0"/>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accent2"/>
          </a:lnRef>
          <a:fillRef idx="0">
            <a:schemeClr val="accent2"/>
          </a:fillRef>
          <a:effectRef idx="2">
            <a:schemeClr val="accent2"/>
          </a:effectRef>
          <a:fontRef idx="minor">
            <a:schemeClr val="tx1"/>
          </a:fontRef>
        </p:style>
      </p:cxnSp>
      <p:sp>
        <p:nvSpPr>
          <p:cNvPr id="15" name="Rectangle 2">
            <a:extLst>
              <a:ext uri="{FF2B5EF4-FFF2-40B4-BE49-F238E27FC236}">
                <a16:creationId xmlns:a16="http://schemas.microsoft.com/office/drawing/2014/main" id="{266173DE-2AE6-9D83-87FB-D823DD3BD192}"/>
              </a:ext>
            </a:extLst>
          </p:cNvPr>
          <p:cNvSpPr txBox="1">
            <a:spLocks noChangeArrowheads="1"/>
          </p:cNvSpPr>
          <p:nvPr/>
        </p:nvSpPr>
        <p:spPr bwMode="auto">
          <a:xfrm>
            <a:off x="304800" y="781050"/>
            <a:ext cx="1899321"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3000" b="1">
                <a:solidFill>
                  <a:schemeClr val="accent2"/>
                </a:solidFill>
                <a:latin typeface="Arial" charset="0"/>
              </a:defRPr>
            </a:lvl6pPr>
            <a:lvl7pPr marL="914400" algn="l" rtl="0" fontAlgn="base">
              <a:spcBef>
                <a:spcPct val="0"/>
              </a:spcBef>
              <a:spcAft>
                <a:spcPct val="0"/>
              </a:spcAft>
              <a:defRPr sz="3000" b="1">
                <a:solidFill>
                  <a:schemeClr val="accent2"/>
                </a:solidFill>
                <a:latin typeface="Arial" charset="0"/>
              </a:defRPr>
            </a:lvl7pPr>
            <a:lvl8pPr marL="1371600" algn="l" rtl="0" fontAlgn="base">
              <a:spcBef>
                <a:spcPct val="0"/>
              </a:spcBef>
              <a:spcAft>
                <a:spcPct val="0"/>
              </a:spcAft>
              <a:defRPr sz="3000" b="1">
                <a:solidFill>
                  <a:schemeClr val="accent2"/>
                </a:solidFill>
                <a:latin typeface="Arial" charset="0"/>
              </a:defRPr>
            </a:lvl8pPr>
            <a:lvl9pPr marL="1828800" algn="l" rtl="0" fontAlgn="base">
              <a:spcBef>
                <a:spcPct val="0"/>
              </a:spcBef>
              <a:spcAft>
                <a:spcPct val="0"/>
              </a:spcAft>
              <a:defRPr sz="3000" b="1">
                <a:solidFill>
                  <a:schemeClr val="accent2"/>
                </a:solidFill>
                <a:latin typeface="Arial" charset="0"/>
              </a:defRPr>
            </a:lvl9pPr>
          </a:lstStyle>
          <a:p>
            <a:pPr eaLnBrk="1" hangingPunct="1"/>
            <a:r>
              <a:rPr lang="de-DE" altLang="de-DE" kern="0" dirty="0">
                <a:latin typeface="Calibri" panose="020F0502020204030204" pitchFamily="34" charset="0"/>
                <a:cs typeface="Calibri" panose="020F0502020204030204" pitchFamily="34" charset="0"/>
              </a:rPr>
              <a:t>II. Data Network</a:t>
            </a:r>
          </a:p>
        </p:txBody>
      </p:sp>
    </p:spTree>
    <p:extLst>
      <p:ext uri="{BB962C8B-B14F-4D97-AF65-F5344CB8AC3E}">
        <p14:creationId xmlns:p14="http://schemas.microsoft.com/office/powerpoint/2010/main" val="820978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dirty="0">
                <a:solidFill>
                  <a:schemeClr val="accent2"/>
                </a:solidFill>
                <a:latin typeface="Calibri" panose="020F0502020204030204" pitchFamily="34" charset="0"/>
              </a:rPr>
              <a:t>The </a:t>
            </a:r>
            <a:r>
              <a:rPr lang="de-DE" altLang="de-DE" sz="2000" b="1" dirty="0" err="1">
                <a:solidFill>
                  <a:schemeClr val="accent2"/>
                </a:solidFill>
                <a:latin typeface="Calibri" panose="020F0502020204030204" pitchFamily="34" charset="0"/>
              </a:rPr>
              <a:t>Simplified</a:t>
            </a:r>
            <a:r>
              <a:rPr lang="de-DE" altLang="de-DE" sz="2000" b="1" dirty="0">
                <a:solidFill>
                  <a:schemeClr val="accent2"/>
                </a:solidFill>
                <a:latin typeface="Calibri" panose="020F0502020204030204" pitchFamily="34" charset="0"/>
              </a:rPr>
              <a:t> Model</a:t>
            </a:r>
          </a:p>
        </p:txBody>
      </p:sp>
      <p:pic>
        <p:nvPicPr>
          <p:cNvPr id="32" name="Inhaltsplatzhalter 2" descr="Traktor Silhouette">
            <a:extLst>
              <a:ext uri="{FF2B5EF4-FFF2-40B4-BE49-F238E27FC236}">
                <a16:creationId xmlns:a16="http://schemas.microsoft.com/office/drawing/2014/main" id="{7BDE2E64-7CCD-CBD5-7423-30CC6D82AF0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973" t="8744" r="9647" b="12839"/>
          <a:stretch/>
        </p:blipFill>
        <p:spPr bwMode="auto">
          <a:xfrm>
            <a:off x="5074597" y="2446779"/>
            <a:ext cx="53974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Grafik 32" descr="Internet Silhouette">
            <a:extLst>
              <a:ext uri="{FF2B5EF4-FFF2-40B4-BE49-F238E27FC236}">
                <a16:creationId xmlns:a16="http://schemas.microsoft.com/office/drawing/2014/main" id="{7324DB4F-D698-3B30-AB57-ED224D31CB3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239" t="4393" r="2184"/>
          <a:stretch/>
        </p:blipFill>
        <p:spPr>
          <a:xfrm>
            <a:off x="3498691" y="2151499"/>
            <a:ext cx="539834" cy="540000"/>
          </a:xfrm>
          <a:prstGeom prst="rect">
            <a:avLst/>
          </a:prstGeom>
        </p:spPr>
      </p:pic>
      <p:pic>
        <p:nvPicPr>
          <p:cNvPr id="34" name="Grafik 33" descr="Bauer Silhouette">
            <a:extLst>
              <a:ext uri="{FF2B5EF4-FFF2-40B4-BE49-F238E27FC236}">
                <a16:creationId xmlns:a16="http://schemas.microsoft.com/office/drawing/2014/main" id="{47F7C468-174C-116E-E49E-B7A8D2A86CDF}"/>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004" t="3901" r="9695" b="8005"/>
          <a:stretch/>
        </p:blipFill>
        <p:spPr>
          <a:xfrm>
            <a:off x="6762927" y="5382427"/>
            <a:ext cx="541274" cy="540000"/>
          </a:xfrm>
          <a:prstGeom prst="rect">
            <a:avLst/>
          </a:prstGeom>
        </p:spPr>
      </p:pic>
      <p:pic>
        <p:nvPicPr>
          <p:cNvPr id="3" name="Grafik 2">
            <a:extLst>
              <a:ext uri="{FF2B5EF4-FFF2-40B4-BE49-F238E27FC236}">
                <a16:creationId xmlns:a16="http://schemas.microsoft.com/office/drawing/2014/main" id="{DF4CC240-F952-1864-FE8A-28BE83E5A411}"/>
              </a:ext>
            </a:extLst>
          </p:cNvPr>
          <p:cNvPicPr>
            <a:picLocks noChangeAspect="1"/>
          </p:cNvPicPr>
          <p:nvPr/>
        </p:nvPicPr>
        <p:blipFill>
          <a:blip r:embed="rId9"/>
          <a:stretch>
            <a:fillRect/>
          </a:stretch>
        </p:blipFill>
        <p:spPr>
          <a:xfrm>
            <a:off x="5038146" y="1448887"/>
            <a:ext cx="540000" cy="540000"/>
          </a:xfrm>
          <a:prstGeom prst="rect">
            <a:avLst/>
          </a:prstGeom>
        </p:spPr>
      </p:pic>
      <p:pic>
        <p:nvPicPr>
          <p:cNvPr id="9" name="Grafik 8">
            <a:extLst>
              <a:ext uri="{FF2B5EF4-FFF2-40B4-BE49-F238E27FC236}">
                <a16:creationId xmlns:a16="http://schemas.microsoft.com/office/drawing/2014/main" id="{CD102565-9D92-C0A5-4353-491AFFE60986}"/>
              </a:ext>
            </a:extLst>
          </p:cNvPr>
          <p:cNvPicPr>
            <a:picLocks noChangeAspect="1"/>
          </p:cNvPicPr>
          <p:nvPr/>
        </p:nvPicPr>
        <p:blipFill>
          <a:blip r:embed="rId10"/>
          <a:stretch>
            <a:fillRect/>
          </a:stretch>
        </p:blipFill>
        <p:spPr>
          <a:xfrm>
            <a:off x="2118976" y="4728949"/>
            <a:ext cx="540000" cy="540000"/>
          </a:xfrm>
          <a:prstGeom prst="rect">
            <a:avLst/>
          </a:prstGeom>
        </p:spPr>
      </p:pic>
      <p:pic>
        <p:nvPicPr>
          <p:cNvPr id="13" name="Grafik 12" descr="Internet Silhouette">
            <a:extLst>
              <a:ext uri="{FF2B5EF4-FFF2-40B4-BE49-F238E27FC236}">
                <a16:creationId xmlns:a16="http://schemas.microsoft.com/office/drawing/2014/main" id="{86147943-EC31-137F-086C-37A95D28FBD0}"/>
              </a:ext>
            </a:extLst>
          </p:cNvPr>
          <p:cNvPicPr>
            <a:picLocks noChangeAspect="1"/>
          </p:cNvPicPr>
          <p:nvPr/>
        </p:nvPicPr>
        <p:blipFill rotWithShape="1">
          <a:blip r:embed="rId5">
            <a:extLst>
              <a:ext uri="{96DAC541-7B7A-43D3-8B79-37D633B846F1}">
                <asvg:svgBlip xmlns:asvg="http://schemas.microsoft.com/office/drawing/2016/SVG/main" r:embed="rId11"/>
              </a:ext>
            </a:extLst>
          </a:blip>
          <a:srcRect l="2239" t="4393" r="2184"/>
          <a:stretch/>
        </p:blipFill>
        <p:spPr>
          <a:xfrm>
            <a:off x="3537831" y="3294886"/>
            <a:ext cx="539834" cy="540000"/>
          </a:xfrm>
          <a:prstGeom prst="rect">
            <a:avLst/>
          </a:prstGeom>
        </p:spPr>
      </p:pic>
      <p:pic>
        <p:nvPicPr>
          <p:cNvPr id="14" name="Grafik 13" descr="Internet Silhouette">
            <a:extLst>
              <a:ext uri="{FF2B5EF4-FFF2-40B4-BE49-F238E27FC236}">
                <a16:creationId xmlns:a16="http://schemas.microsoft.com/office/drawing/2014/main" id="{54A784AA-0CA7-2811-64FE-CAAD13CE5BD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239" t="4393" r="2184"/>
          <a:stretch/>
        </p:blipFill>
        <p:spPr>
          <a:xfrm>
            <a:off x="2030703" y="2625592"/>
            <a:ext cx="539834" cy="540000"/>
          </a:xfrm>
          <a:prstGeom prst="rect">
            <a:avLst/>
          </a:prstGeom>
        </p:spPr>
      </p:pic>
      <p:pic>
        <p:nvPicPr>
          <p:cNvPr id="16" name="Grafik 15" descr="Bauer Silhouette">
            <a:extLst>
              <a:ext uri="{FF2B5EF4-FFF2-40B4-BE49-F238E27FC236}">
                <a16:creationId xmlns:a16="http://schemas.microsoft.com/office/drawing/2014/main" id="{99C845FB-9E13-397D-B64A-25FB48C5DA5B}"/>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2004" t="3901" r="9695" b="8005"/>
          <a:stretch/>
        </p:blipFill>
        <p:spPr>
          <a:xfrm>
            <a:off x="6665327" y="3024886"/>
            <a:ext cx="541274" cy="540000"/>
          </a:xfrm>
          <a:prstGeom prst="rect">
            <a:avLst/>
          </a:prstGeom>
        </p:spPr>
      </p:pic>
      <p:pic>
        <p:nvPicPr>
          <p:cNvPr id="17" name="Grafik 16" descr="Bauer Silhouette">
            <a:extLst>
              <a:ext uri="{FF2B5EF4-FFF2-40B4-BE49-F238E27FC236}">
                <a16:creationId xmlns:a16="http://schemas.microsoft.com/office/drawing/2014/main" id="{5EC5F681-6794-29E8-28C4-033822794C86}"/>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l="2004" t="3901" r="9695" b="8005"/>
          <a:stretch/>
        </p:blipFill>
        <p:spPr>
          <a:xfrm>
            <a:off x="6730179" y="4195945"/>
            <a:ext cx="541274" cy="540000"/>
          </a:xfrm>
          <a:prstGeom prst="rect">
            <a:avLst/>
          </a:prstGeom>
        </p:spPr>
      </p:pic>
      <p:pic>
        <p:nvPicPr>
          <p:cNvPr id="18" name="Inhaltsplatzhalter 2" descr="Traktor Silhouette">
            <a:extLst>
              <a:ext uri="{FF2B5EF4-FFF2-40B4-BE49-F238E27FC236}">
                <a16:creationId xmlns:a16="http://schemas.microsoft.com/office/drawing/2014/main" id="{EF5F251F-1C08-4C89-9FFF-92E5621F6648}"/>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11973" t="8744" r="9647" b="12839"/>
          <a:stretch/>
        </p:blipFill>
        <p:spPr bwMode="auto">
          <a:xfrm>
            <a:off x="5116943" y="4824314"/>
            <a:ext cx="539745" cy="54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Inhaltsplatzhalter 2" descr="Traktor Silhouette">
            <a:extLst>
              <a:ext uri="{FF2B5EF4-FFF2-40B4-BE49-F238E27FC236}">
                <a16:creationId xmlns:a16="http://schemas.microsoft.com/office/drawing/2014/main" id="{51223594-6E85-6FCD-5F67-52DCF4B0DFF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973" t="8744" r="9647" b="12839"/>
          <a:stretch/>
        </p:blipFill>
        <p:spPr bwMode="auto">
          <a:xfrm>
            <a:off x="5108446" y="3623207"/>
            <a:ext cx="53974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3" name="Textfeld 17492">
            <a:extLst>
              <a:ext uri="{FF2B5EF4-FFF2-40B4-BE49-F238E27FC236}">
                <a16:creationId xmlns:a16="http://schemas.microsoft.com/office/drawing/2014/main" id="{05965246-7852-40AD-B3A8-CB2F3AFEF718}"/>
              </a:ext>
            </a:extLst>
          </p:cNvPr>
          <p:cNvSpPr txBox="1"/>
          <p:nvPr/>
        </p:nvSpPr>
        <p:spPr>
          <a:xfrm>
            <a:off x="4896406" y="6189581"/>
            <a:ext cx="1037463" cy="261610"/>
          </a:xfrm>
          <a:prstGeom prst="rect">
            <a:avLst/>
          </a:prstGeom>
          <a:noFill/>
        </p:spPr>
        <p:txBody>
          <a:bodyPr wrap="none" rtlCol="0">
            <a:spAutoFit/>
          </a:bodyPr>
          <a:lstStyle/>
          <a:p>
            <a:r>
              <a:rPr lang="de-DE" dirty="0" err="1"/>
              <a:t>Lessor</a:t>
            </a:r>
            <a:r>
              <a:rPr lang="de-DE" dirty="0"/>
              <a:t> (User)</a:t>
            </a:r>
          </a:p>
        </p:txBody>
      </p:sp>
      <p:cxnSp>
        <p:nvCxnSpPr>
          <p:cNvPr id="15" name="Gerade Verbindung mit Pfeil 14">
            <a:extLst>
              <a:ext uri="{FF2B5EF4-FFF2-40B4-BE49-F238E27FC236}">
                <a16:creationId xmlns:a16="http://schemas.microsoft.com/office/drawing/2014/main" id="{CF7EA608-56B2-AD6D-6DEC-FFE413B120EF}"/>
              </a:ext>
            </a:extLst>
          </p:cNvPr>
          <p:cNvCxnSpPr>
            <a:cxnSpLocks/>
          </p:cNvCxnSpPr>
          <p:nvPr/>
        </p:nvCxnSpPr>
        <p:spPr bwMode="auto">
          <a:xfrm flipH="1" flipV="1">
            <a:off x="4208089" y="3550021"/>
            <a:ext cx="804242" cy="1521194"/>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26" name="Gerade Verbindung mit Pfeil 25">
            <a:extLst>
              <a:ext uri="{FF2B5EF4-FFF2-40B4-BE49-F238E27FC236}">
                <a16:creationId xmlns:a16="http://schemas.microsoft.com/office/drawing/2014/main" id="{BBDFE033-D0BE-2380-C50B-E036B8889DEE}"/>
              </a:ext>
            </a:extLst>
          </p:cNvPr>
          <p:cNvCxnSpPr>
            <a:cxnSpLocks/>
          </p:cNvCxnSpPr>
          <p:nvPr/>
        </p:nvCxnSpPr>
        <p:spPr bwMode="auto">
          <a:xfrm flipH="1">
            <a:off x="4258123" y="5045562"/>
            <a:ext cx="754208" cy="592157"/>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pic>
        <p:nvPicPr>
          <p:cNvPr id="36" name="Grafik 35" descr="Stadt mit einfarbiger Füllung">
            <a:extLst>
              <a:ext uri="{FF2B5EF4-FFF2-40B4-BE49-F238E27FC236}">
                <a16:creationId xmlns:a16="http://schemas.microsoft.com/office/drawing/2014/main" id="{CC418876-EABF-3DA7-CECA-0F6AFE9BAB4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072819" y="5626239"/>
            <a:ext cx="679018" cy="679018"/>
          </a:xfrm>
          <a:prstGeom prst="rect">
            <a:avLst/>
          </a:prstGeom>
        </p:spPr>
      </p:pic>
      <p:cxnSp>
        <p:nvCxnSpPr>
          <p:cNvPr id="52" name="Gerade Verbindung mit Pfeil 51">
            <a:extLst>
              <a:ext uri="{FF2B5EF4-FFF2-40B4-BE49-F238E27FC236}">
                <a16:creationId xmlns:a16="http://schemas.microsoft.com/office/drawing/2014/main" id="{A37AB525-6A43-AE9D-E442-120C5DBFEDD9}"/>
              </a:ext>
            </a:extLst>
          </p:cNvPr>
          <p:cNvCxnSpPr>
            <a:cxnSpLocks/>
          </p:cNvCxnSpPr>
          <p:nvPr/>
        </p:nvCxnSpPr>
        <p:spPr bwMode="auto">
          <a:xfrm flipH="1">
            <a:off x="4167894" y="4052891"/>
            <a:ext cx="758729" cy="487164"/>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3" name="Gerade Verbindung mit Pfeil 52">
            <a:extLst>
              <a:ext uri="{FF2B5EF4-FFF2-40B4-BE49-F238E27FC236}">
                <a16:creationId xmlns:a16="http://schemas.microsoft.com/office/drawing/2014/main" id="{271248C0-F2AF-F17B-E004-37833EE2338E}"/>
              </a:ext>
            </a:extLst>
          </p:cNvPr>
          <p:cNvCxnSpPr>
            <a:cxnSpLocks/>
          </p:cNvCxnSpPr>
          <p:nvPr/>
        </p:nvCxnSpPr>
        <p:spPr bwMode="auto">
          <a:xfrm flipH="1" flipV="1">
            <a:off x="4149781" y="3516750"/>
            <a:ext cx="844437" cy="536141"/>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4" name="Gerade Verbindung mit Pfeil 53">
            <a:extLst>
              <a:ext uri="{FF2B5EF4-FFF2-40B4-BE49-F238E27FC236}">
                <a16:creationId xmlns:a16="http://schemas.microsoft.com/office/drawing/2014/main" id="{F962BB1D-9405-9D2E-41CE-62BB7E76B434}"/>
              </a:ext>
            </a:extLst>
          </p:cNvPr>
          <p:cNvCxnSpPr>
            <a:cxnSpLocks/>
          </p:cNvCxnSpPr>
          <p:nvPr/>
        </p:nvCxnSpPr>
        <p:spPr bwMode="auto">
          <a:xfrm flipH="1">
            <a:off x="4157910" y="2925442"/>
            <a:ext cx="774175" cy="582197"/>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7" name="Gerade Verbindung mit Pfeil 56">
            <a:extLst>
              <a:ext uri="{FF2B5EF4-FFF2-40B4-BE49-F238E27FC236}">
                <a16:creationId xmlns:a16="http://schemas.microsoft.com/office/drawing/2014/main" id="{EA51296D-7170-FCE7-96FC-47AA350A865C}"/>
              </a:ext>
            </a:extLst>
          </p:cNvPr>
          <p:cNvCxnSpPr>
            <a:cxnSpLocks/>
          </p:cNvCxnSpPr>
          <p:nvPr/>
        </p:nvCxnSpPr>
        <p:spPr bwMode="auto">
          <a:xfrm flipH="1" flipV="1">
            <a:off x="4138691" y="2351345"/>
            <a:ext cx="828420" cy="595606"/>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9" name="Gerade Verbindung mit Pfeil 58">
            <a:extLst>
              <a:ext uri="{FF2B5EF4-FFF2-40B4-BE49-F238E27FC236}">
                <a16:creationId xmlns:a16="http://schemas.microsoft.com/office/drawing/2014/main" id="{49F31F54-3FC6-BC19-4EA1-0EC142B8DEC8}"/>
              </a:ext>
            </a:extLst>
          </p:cNvPr>
          <p:cNvCxnSpPr>
            <a:cxnSpLocks/>
          </p:cNvCxnSpPr>
          <p:nvPr/>
        </p:nvCxnSpPr>
        <p:spPr bwMode="auto">
          <a:xfrm flipH="1" flipV="1">
            <a:off x="5846986" y="5129013"/>
            <a:ext cx="813316" cy="540156"/>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0" name="Gerade Verbindung mit Pfeil 59">
            <a:extLst>
              <a:ext uri="{FF2B5EF4-FFF2-40B4-BE49-F238E27FC236}">
                <a16:creationId xmlns:a16="http://schemas.microsoft.com/office/drawing/2014/main" id="{AE3A43F0-28CD-11B5-F4F5-1E894FD6C17E}"/>
              </a:ext>
            </a:extLst>
          </p:cNvPr>
          <p:cNvCxnSpPr>
            <a:cxnSpLocks/>
          </p:cNvCxnSpPr>
          <p:nvPr/>
        </p:nvCxnSpPr>
        <p:spPr bwMode="auto">
          <a:xfrm flipH="1">
            <a:off x="5817283" y="4531265"/>
            <a:ext cx="687753" cy="598648"/>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1" name="Gerade Verbindung mit Pfeil 60">
            <a:extLst>
              <a:ext uri="{FF2B5EF4-FFF2-40B4-BE49-F238E27FC236}">
                <a16:creationId xmlns:a16="http://schemas.microsoft.com/office/drawing/2014/main" id="{9539D30C-7303-A6DA-B14E-471CBC3141B7}"/>
              </a:ext>
            </a:extLst>
          </p:cNvPr>
          <p:cNvCxnSpPr>
            <a:cxnSpLocks/>
          </p:cNvCxnSpPr>
          <p:nvPr/>
        </p:nvCxnSpPr>
        <p:spPr bwMode="auto">
          <a:xfrm flipH="1">
            <a:off x="5779655" y="3409161"/>
            <a:ext cx="754208" cy="592157"/>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3" name="Gerade Verbindung mit Pfeil 62">
            <a:extLst>
              <a:ext uri="{FF2B5EF4-FFF2-40B4-BE49-F238E27FC236}">
                <a16:creationId xmlns:a16="http://schemas.microsoft.com/office/drawing/2014/main" id="{9E3B8E26-A899-C9AF-F81A-A4913733060B}"/>
              </a:ext>
            </a:extLst>
          </p:cNvPr>
          <p:cNvCxnSpPr>
            <a:cxnSpLocks/>
          </p:cNvCxnSpPr>
          <p:nvPr/>
        </p:nvCxnSpPr>
        <p:spPr bwMode="auto">
          <a:xfrm flipH="1" flipV="1">
            <a:off x="5765944" y="3945499"/>
            <a:ext cx="834141" cy="597748"/>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73" name="Gerade Verbindung mit Pfeil 17472">
            <a:extLst>
              <a:ext uri="{FF2B5EF4-FFF2-40B4-BE49-F238E27FC236}">
                <a16:creationId xmlns:a16="http://schemas.microsoft.com/office/drawing/2014/main" id="{59039831-F8E7-ABA9-06F1-215D97458B22}"/>
              </a:ext>
            </a:extLst>
          </p:cNvPr>
          <p:cNvCxnSpPr>
            <a:cxnSpLocks/>
          </p:cNvCxnSpPr>
          <p:nvPr/>
        </p:nvCxnSpPr>
        <p:spPr bwMode="auto">
          <a:xfrm flipH="1" flipV="1">
            <a:off x="5655543" y="2855243"/>
            <a:ext cx="891256" cy="619364"/>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78" name="Gerade Verbindung mit Pfeil 17477">
            <a:extLst>
              <a:ext uri="{FF2B5EF4-FFF2-40B4-BE49-F238E27FC236}">
                <a16:creationId xmlns:a16="http://schemas.microsoft.com/office/drawing/2014/main" id="{5C271883-0317-E007-17FC-F265E886004D}"/>
              </a:ext>
            </a:extLst>
          </p:cNvPr>
          <p:cNvCxnSpPr>
            <a:cxnSpLocks/>
          </p:cNvCxnSpPr>
          <p:nvPr/>
        </p:nvCxnSpPr>
        <p:spPr bwMode="auto">
          <a:xfrm flipH="1">
            <a:off x="2668040" y="2348861"/>
            <a:ext cx="774175" cy="582197"/>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79" name="Gerade Verbindung mit Pfeil 17478">
            <a:extLst>
              <a:ext uri="{FF2B5EF4-FFF2-40B4-BE49-F238E27FC236}">
                <a16:creationId xmlns:a16="http://schemas.microsoft.com/office/drawing/2014/main" id="{6EB76CC9-CF78-CDD0-6C96-30B5D662BC0F}"/>
              </a:ext>
            </a:extLst>
          </p:cNvPr>
          <p:cNvCxnSpPr>
            <a:cxnSpLocks/>
          </p:cNvCxnSpPr>
          <p:nvPr/>
        </p:nvCxnSpPr>
        <p:spPr bwMode="auto">
          <a:xfrm flipH="1" flipV="1">
            <a:off x="2654254" y="2897521"/>
            <a:ext cx="844437" cy="536141"/>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80" name="Gerade Verbindung mit Pfeil 17479">
            <a:extLst>
              <a:ext uri="{FF2B5EF4-FFF2-40B4-BE49-F238E27FC236}">
                <a16:creationId xmlns:a16="http://schemas.microsoft.com/office/drawing/2014/main" id="{EE3EFE12-2FDF-DBF4-161A-6B308FDD7595}"/>
              </a:ext>
            </a:extLst>
          </p:cNvPr>
          <p:cNvCxnSpPr>
            <a:cxnSpLocks/>
          </p:cNvCxnSpPr>
          <p:nvPr/>
        </p:nvCxnSpPr>
        <p:spPr bwMode="auto">
          <a:xfrm flipH="1">
            <a:off x="2732703" y="4542209"/>
            <a:ext cx="754208" cy="592157"/>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83" name="Gerade Verbindung mit Pfeil 17482">
            <a:extLst>
              <a:ext uri="{FF2B5EF4-FFF2-40B4-BE49-F238E27FC236}">
                <a16:creationId xmlns:a16="http://schemas.microsoft.com/office/drawing/2014/main" id="{F2D5CEE3-F679-F3AD-7C24-A350B6A987E5}"/>
              </a:ext>
            </a:extLst>
          </p:cNvPr>
          <p:cNvCxnSpPr>
            <a:cxnSpLocks/>
          </p:cNvCxnSpPr>
          <p:nvPr/>
        </p:nvCxnSpPr>
        <p:spPr bwMode="auto">
          <a:xfrm flipH="1" flipV="1">
            <a:off x="2703385" y="5105473"/>
            <a:ext cx="844437" cy="536141"/>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88" name="Gerade Verbindung mit Pfeil 17487">
            <a:extLst>
              <a:ext uri="{FF2B5EF4-FFF2-40B4-BE49-F238E27FC236}">
                <a16:creationId xmlns:a16="http://schemas.microsoft.com/office/drawing/2014/main" id="{2EF187AB-288A-FF99-6650-D5AB831D1556}"/>
              </a:ext>
            </a:extLst>
          </p:cNvPr>
          <p:cNvCxnSpPr>
            <a:cxnSpLocks/>
          </p:cNvCxnSpPr>
          <p:nvPr/>
        </p:nvCxnSpPr>
        <p:spPr bwMode="auto">
          <a:xfrm flipV="1">
            <a:off x="3771133" y="2729027"/>
            <a:ext cx="0" cy="404061"/>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96" name="Gerade Verbindung mit Pfeil 17495">
            <a:extLst>
              <a:ext uri="{FF2B5EF4-FFF2-40B4-BE49-F238E27FC236}">
                <a16:creationId xmlns:a16="http://schemas.microsoft.com/office/drawing/2014/main" id="{6BCD5511-C0B5-CBB9-B6FC-63F156041991}"/>
              </a:ext>
            </a:extLst>
          </p:cNvPr>
          <p:cNvCxnSpPr>
            <a:cxnSpLocks/>
          </p:cNvCxnSpPr>
          <p:nvPr/>
        </p:nvCxnSpPr>
        <p:spPr bwMode="auto">
          <a:xfrm flipV="1">
            <a:off x="3766371" y="3791884"/>
            <a:ext cx="0" cy="404061"/>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97" name="Gerade Verbindung mit Pfeil 17496">
            <a:extLst>
              <a:ext uri="{FF2B5EF4-FFF2-40B4-BE49-F238E27FC236}">
                <a16:creationId xmlns:a16="http://schemas.microsoft.com/office/drawing/2014/main" id="{21D3E08D-DF63-3132-57F2-0A2AA5C8B0AC}"/>
              </a:ext>
            </a:extLst>
          </p:cNvPr>
          <p:cNvCxnSpPr>
            <a:cxnSpLocks/>
          </p:cNvCxnSpPr>
          <p:nvPr/>
        </p:nvCxnSpPr>
        <p:spPr bwMode="auto">
          <a:xfrm flipV="1">
            <a:off x="3797471" y="4973609"/>
            <a:ext cx="0" cy="404061"/>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500" name="Gerade Verbindung mit Pfeil 17499">
            <a:extLst>
              <a:ext uri="{FF2B5EF4-FFF2-40B4-BE49-F238E27FC236}">
                <a16:creationId xmlns:a16="http://schemas.microsoft.com/office/drawing/2014/main" id="{86F44EE4-4DBA-81CF-084C-85D938D62F63}"/>
              </a:ext>
            </a:extLst>
          </p:cNvPr>
          <p:cNvCxnSpPr>
            <a:cxnSpLocks/>
          </p:cNvCxnSpPr>
          <p:nvPr/>
        </p:nvCxnSpPr>
        <p:spPr bwMode="auto">
          <a:xfrm>
            <a:off x="4258123" y="4542209"/>
            <a:ext cx="2302097" cy="19229"/>
          </a:xfrm>
          <a:prstGeom prst="straightConnector1">
            <a:avLst/>
          </a:prstGeom>
          <a:ln w="38100">
            <a:solidFill>
              <a:srgbClr val="C00000"/>
            </a:solidFill>
            <a:prstDash val="dashDot"/>
            <a:tailEnd type="triangle"/>
          </a:ln>
        </p:spPr>
        <p:style>
          <a:lnRef idx="1">
            <a:schemeClr val="dk1"/>
          </a:lnRef>
          <a:fillRef idx="0">
            <a:schemeClr val="dk1"/>
          </a:fillRef>
          <a:effectRef idx="0">
            <a:schemeClr val="dk1"/>
          </a:effectRef>
          <a:fontRef idx="minor">
            <a:schemeClr val="tx1"/>
          </a:fontRef>
        </p:style>
      </p:cxnSp>
      <p:cxnSp>
        <p:nvCxnSpPr>
          <p:cNvPr id="17517" name="Gerade Verbindung mit Pfeil 17516">
            <a:extLst>
              <a:ext uri="{FF2B5EF4-FFF2-40B4-BE49-F238E27FC236}">
                <a16:creationId xmlns:a16="http://schemas.microsoft.com/office/drawing/2014/main" id="{AF225E50-D614-1EF5-9BBD-774927E209CB}"/>
              </a:ext>
            </a:extLst>
          </p:cNvPr>
          <p:cNvCxnSpPr>
            <a:cxnSpLocks/>
          </p:cNvCxnSpPr>
          <p:nvPr/>
        </p:nvCxnSpPr>
        <p:spPr bwMode="auto">
          <a:xfrm>
            <a:off x="4258123" y="4558633"/>
            <a:ext cx="2402179" cy="1110536"/>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520" name="Gerade Verbindung mit Pfeil 17519">
            <a:extLst>
              <a:ext uri="{FF2B5EF4-FFF2-40B4-BE49-F238E27FC236}">
                <a16:creationId xmlns:a16="http://schemas.microsoft.com/office/drawing/2014/main" id="{DED2881D-79A1-0695-56DD-6AD3B8EF872C}"/>
              </a:ext>
            </a:extLst>
          </p:cNvPr>
          <p:cNvCxnSpPr>
            <a:cxnSpLocks/>
          </p:cNvCxnSpPr>
          <p:nvPr/>
        </p:nvCxnSpPr>
        <p:spPr bwMode="auto">
          <a:xfrm flipV="1">
            <a:off x="4258123" y="3474607"/>
            <a:ext cx="2275740" cy="1060467"/>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523" name="Gerade Verbindung mit Pfeil 17522">
            <a:extLst>
              <a:ext uri="{FF2B5EF4-FFF2-40B4-BE49-F238E27FC236}">
                <a16:creationId xmlns:a16="http://schemas.microsoft.com/office/drawing/2014/main" id="{1A7D4FEF-E640-6E2C-B923-9D9E2BF9D80F}"/>
              </a:ext>
            </a:extLst>
          </p:cNvPr>
          <p:cNvCxnSpPr>
            <a:cxnSpLocks/>
          </p:cNvCxnSpPr>
          <p:nvPr/>
        </p:nvCxnSpPr>
        <p:spPr bwMode="auto">
          <a:xfrm flipV="1">
            <a:off x="3842412" y="3765475"/>
            <a:ext cx="0" cy="471685"/>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527" name="Gerade Verbindung mit Pfeil 17526">
            <a:extLst>
              <a:ext uri="{FF2B5EF4-FFF2-40B4-BE49-F238E27FC236}">
                <a16:creationId xmlns:a16="http://schemas.microsoft.com/office/drawing/2014/main" id="{066EC929-4F45-D4DC-8B78-EDD1726B9971}"/>
              </a:ext>
            </a:extLst>
          </p:cNvPr>
          <p:cNvCxnSpPr>
            <a:cxnSpLocks/>
          </p:cNvCxnSpPr>
          <p:nvPr/>
        </p:nvCxnSpPr>
        <p:spPr bwMode="auto">
          <a:xfrm flipV="1">
            <a:off x="4284480" y="4550161"/>
            <a:ext cx="2275740" cy="1060467"/>
          </a:xfrm>
          <a:prstGeom prst="straightConnector1">
            <a:avLst/>
          </a:prstGeom>
          <a:ln w="9525">
            <a:solidFill>
              <a:schemeClr val="tx1"/>
            </a:solidFill>
            <a:prstDash val="sysDash"/>
            <a:tailEnd type="triangle"/>
          </a:ln>
        </p:spPr>
        <p:style>
          <a:lnRef idx="1">
            <a:schemeClr val="dk1"/>
          </a:lnRef>
          <a:fillRef idx="0">
            <a:schemeClr val="dk1"/>
          </a:fillRef>
          <a:effectRef idx="0">
            <a:schemeClr val="dk1"/>
          </a:effectRef>
          <a:fontRef idx="minor">
            <a:schemeClr val="tx1"/>
          </a:fontRef>
        </p:style>
      </p:cxnSp>
      <p:pic>
        <p:nvPicPr>
          <p:cNvPr id="17528" name="Grafik 17527" descr="Bauer Silhouette">
            <a:extLst>
              <a:ext uri="{FF2B5EF4-FFF2-40B4-BE49-F238E27FC236}">
                <a16:creationId xmlns:a16="http://schemas.microsoft.com/office/drawing/2014/main" id="{17272C84-AC1B-EB51-457C-450F98F330A4}"/>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l="2004" t="3901" r="9695" b="8005"/>
          <a:stretch/>
        </p:blipFill>
        <p:spPr>
          <a:xfrm>
            <a:off x="6593291" y="2012735"/>
            <a:ext cx="541274" cy="540000"/>
          </a:xfrm>
          <a:prstGeom prst="rect">
            <a:avLst/>
          </a:prstGeom>
        </p:spPr>
      </p:pic>
      <p:cxnSp>
        <p:nvCxnSpPr>
          <p:cNvPr id="17529" name="Gerade Verbindung mit Pfeil 17528">
            <a:extLst>
              <a:ext uri="{FF2B5EF4-FFF2-40B4-BE49-F238E27FC236}">
                <a16:creationId xmlns:a16="http://schemas.microsoft.com/office/drawing/2014/main" id="{5EA49376-4F36-1A46-1321-709CD802F93A}"/>
              </a:ext>
            </a:extLst>
          </p:cNvPr>
          <p:cNvCxnSpPr>
            <a:cxnSpLocks/>
          </p:cNvCxnSpPr>
          <p:nvPr/>
        </p:nvCxnSpPr>
        <p:spPr bwMode="auto">
          <a:xfrm flipV="1">
            <a:off x="4209129" y="2301113"/>
            <a:ext cx="2267232" cy="1194882"/>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534" name="Gerade Verbindung mit Pfeil 17533">
            <a:extLst>
              <a:ext uri="{FF2B5EF4-FFF2-40B4-BE49-F238E27FC236}">
                <a16:creationId xmlns:a16="http://schemas.microsoft.com/office/drawing/2014/main" id="{69BC86EA-66C5-F331-CA22-9FE326E4E3F6}"/>
              </a:ext>
            </a:extLst>
          </p:cNvPr>
          <p:cNvCxnSpPr>
            <a:cxnSpLocks/>
          </p:cNvCxnSpPr>
          <p:nvPr/>
        </p:nvCxnSpPr>
        <p:spPr bwMode="auto">
          <a:xfrm flipH="1">
            <a:off x="5689670" y="2322225"/>
            <a:ext cx="754208" cy="535925"/>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08" name="Gerade Verbindung mit Pfeil 17407">
            <a:extLst>
              <a:ext uri="{FF2B5EF4-FFF2-40B4-BE49-F238E27FC236}">
                <a16:creationId xmlns:a16="http://schemas.microsoft.com/office/drawing/2014/main" id="{520F5D8B-FB03-77F3-5A5A-AB50BE0FD981}"/>
              </a:ext>
            </a:extLst>
          </p:cNvPr>
          <p:cNvCxnSpPr>
            <a:cxnSpLocks/>
          </p:cNvCxnSpPr>
          <p:nvPr/>
        </p:nvCxnSpPr>
        <p:spPr bwMode="auto">
          <a:xfrm flipV="1">
            <a:off x="4222840" y="3488422"/>
            <a:ext cx="2230777" cy="23298"/>
          </a:xfrm>
          <a:prstGeom prst="straightConnector1">
            <a:avLst/>
          </a:prstGeom>
          <a:ln w="12700">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415" name="Gerade Verbindung mit Pfeil 17414">
            <a:extLst>
              <a:ext uri="{FF2B5EF4-FFF2-40B4-BE49-F238E27FC236}">
                <a16:creationId xmlns:a16="http://schemas.microsoft.com/office/drawing/2014/main" id="{6F4168E0-CC4E-03CC-F81D-821442A3E4EE}"/>
              </a:ext>
            </a:extLst>
          </p:cNvPr>
          <p:cNvCxnSpPr>
            <a:cxnSpLocks/>
          </p:cNvCxnSpPr>
          <p:nvPr/>
        </p:nvCxnSpPr>
        <p:spPr bwMode="auto">
          <a:xfrm>
            <a:off x="4284480" y="5606317"/>
            <a:ext cx="2262319" cy="6826"/>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420" name="Gerade Verbindung mit Pfeil 17419">
            <a:extLst>
              <a:ext uri="{FF2B5EF4-FFF2-40B4-BE49-F238E27FC236}">
                <a16:creationId xmlns:a16="http://schemas.microsoft.com/office/drawing/2014/main" id="{4E47A61E-50DB-81F8-C516-9E2174C5691B}"/>
              </a:ext>
            </a:extLst>
          </p:cNvPr>
          <p:cNvCxnSpPr>
            <a:cxnSpLocks/>
          </p:cNvCxnSpPr>
          <p:nvPr/>
        </p:nvCxnSpPr>
        <p:spPr bwMode="auto">
          <a:xfrm flipV="1">
            <a:off x="4208089" y="2332767"/>
            <a:ext cx="2235789" cy="41627"/>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427" name="Gerade Verbindung mit Pfeil 17426">
            <a:extLst>
              <a:ext uri="{FF2B5EF4-FFF2-40B4-BE49-F238E27FC236}">
                <a16:creationId xmlns:a16="http://schemas.microsoft.com/office/drawing/2014/main" id="{F7EFB1A7-DE58-0801-8D19-67ABE5BD8403}"/>
              </a:ext>
            </a:extLst>
          </p:cNvPr>
          <p:cNvCxnSpPr>
            <a:cxnSpLocks/>
          </p:cNvCxnSpPr>
          <p:nvPr/>
        </p:nvCxnSpPr>
        <p:spPr bwMode="auto">
          <a:xfrm flipV="1">
            <a:off x="3851361" y="2689599"/>
            <a:ext cx="0" cy="471685"/>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28" name="Gerade Verbindung mit Pfeil 17427">
            <a:extLst>
              <a:ext uri="{FF2B5EF4-FFF2-40B4-BE49-F238E27FC236}">
                <a16:creationId xmlns:a16="http://schemas.microsoft.com/office/drawing/2014/main" id="{2FF9C8D7-47DE-D72B-BD29-0518E217EBF1}"/>
              </a:ext>
            </a:extLst>
          </p:cNvPr>
          <p:cNvCxnSpPr>
            <a:cxnSpLocks/>
          </p:cNvCxnSpPr>
          <p:nvPr/>
        </p:nvCxnSpPr>
        <p:spPr bwMode="auto">
          <a:xfrm flipV="1">
            <a:off x="3857622" y="4931003"/>
            <a:ext cx="0" cy="471685"/>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30" name="Gerade Verbindung mit Pfeil 17429">
            <a:extLst>
              <a:ext uri="{FF2B5EF4-FFF2-40B4-BE49-F238E27FC236}">
                <a16:creationId xmlns:a16="http://schemas.microsoft.com/office/drawing/2014/main" id="{6DCD78E1-AD21-5A56-0FB2-03C47651F563}"/>
              </a:ext>
            </a:extLst>
          </p:cNvPr>
          <p:cNvCxnSpPr>
            <a:cxnSpLocks/>
          </p:cNvCxnSpPr>
          <p:nvPr/>
        </p:nvCxnSpPr>
        <p:spPr bwMode="auto">
          <a:xfrm>
            <a:off x="4213101" y="2393764"/>
            <a:ext cx="2306013" cy="1077139"/>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433" name="Gerade Verbindung mit Pfeil 17432">
            <a:extLst>
              <a:ext uri="{FF2B5EF4-FFF2-40B4-BE49-F238E27FC236}">
                <a16:creationId xmlns:a16="http://schemas.microsoft.com/office/drawing/2014/main" id="{2AB8BCF0-2A1D-9823-70B9-EC3B6468E051}"/>
              </a:ext>
            </a:extLst>
          </p:cNvPr>
          <p:cNvCxnSpPr>
            <a:cxnSpLocks/>
          </p:cNvCxnSpPr>
          <p:nvPr/>
        </p:nvCxnSpPr>
        <p:spPr bwMode="auto">
          <a:xfrm>
            <a:off x="4179578" y="3492019"/>
            <a:ext cx="2306013" cy="1077139"/>
          </a:xfrm>
          <a:prstGeom prst="straightConnector1">
            <a:avLst/>
          </a:prstGeom>
          <a:ln w="12700">
            <a:solidFill>
              <a:srgbClr val="0070C0"/>
            </a:solidFill>
            <a:prstDash val="dash"/>
            <a:tailEnd type="triangle"/>
          </a:ln>
        </p:spPr>
        <p:style>
          <a:lnRef idx="1">
            <a:schemeClr val="dk1"/>
          </a:lnRef>
          <a:fillRef idx="0">
            <a:schemeClr val="dk1"/>
          </a:fillRef>
          <a:effectRef idx="0">
            <a:schemeClr val="dk1"/>
          </a:effectRef>
          <a:fontRef idx="minor">
            <a:schemeClr val="tx1"/>
          </a:fontRef>
        </p:style>
      </p:cxnSp>
      <p:cxnSp>
        <p:nvCxnSpPr>
          <p:cNvPr id="17434" name="Gerade Verbindung mit Pfeil 17433">
            <a:extLst>
              <a:ext uri="{FF2B5EF4-FFF2-40B4-BE49-F238E27FC236}">
                <a16:creationId xmlns:a16="http://schemas.microsoft.com/office/drawing/2014/main" id="{3B8A3D55-3A9F-EF46-906B-7013A61D76D2}"/>
              </a:ext>
            </a:extLst>
          </p:cNvPr>
          <p:cNvCxnSpPr>
            <a:cxnSpLocks/>
          </p:cNvCxnSpPr>
          <p:nvPr/>
        </p:nvCxnSpPr>
        <p:spPr bwMode="auto">
          <a:xfrm flipV="1">
            <a:off x="2878144" y="4680559"/>
            <a:ext cx="595951" cy="452282"/>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36" name="Gerade Verbindung mit Pfeil 17435">
            <a:extLst>
              <a:ext uri="{FF2B5EF4-FFF2-40B4-BE49-F238E27FC236}">
                <a16:creationId xmlns:a16="http://schemas.microsoft.com/office/drawing/2014/main" id="{076F6E71-EE14-10F8-33EA-B697C96DD196}"/>
              </a:ext>
            </a:extLst>
          </p:cNvPr>
          <p:cNvCxnSpPr>
            <a:cxnSpLocks/>
          </p:cNvCxnSpPr>
          <p:nvPr/>
        </p:nvCxnSpPr>
        <p:spPr bwMode="auto">
          <a:xfrm>
            <a:off x="2806200" y="2915583"/>
            <a:ext cx="632723" cy="39397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38" name="Gerade Verbindung mit Pfeil 17437">
            <a:extLst>
              <a:ext uri="{FF2B5EF4-FFF2-40B4-BE49-F238E27FC236}">
                <a16:creationId xmlns:a16="http://schemas.microsoft.com/office/drawing/2014/main" id="{45D44C8C-E1AF-7CC0-18DB-1B15E7274725}"/>
              </a:ext>
            </a:extLst>
          </p:cNvPr>
          <p:cNvCxnSpPr>
            <a:cxnSpLocks/>
          </p:cNvCxnSpPr>
          <p:nvPr/>
        </p:nvCxnSpPr>
        <p:spPr bwMode="auto">
          <a:xfrm flipV="1">
            <a:off x="2771191" y="2486591"/>
            <a:ext cx="616513" cy="44446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43" name="Gerade Verbindung mit Pfeil 17442">
            <a:extLst>
              <a:ext uri="{FF2B5EF4-FFF2-40B4-BE49-F238E27FC236}">
                <a16:creationId xmlns:a16="http://schemas.microsoft.com/office/drawing/2014/main" id="{D2EE23E5-70F9-C4BB-D2EC-4ED7D4555E6E}"/>
              </a:ext>
            </a:extLst>
          </p:cNvPr>
          <p:cNvCxnSpPr>
            <a:cxnSpLocks/>
          </p:cNvCxnSpPr>
          <p:nvPr/>
        </p:nvCxnSpPr>
        <p:spPr bwMode="auto">
          <a:xfrm>
            <a:off x="2875633" y="5109463"/>
            <a:ext cx="632723" cy="39397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pic>
        <p:nvPicPr>
          <p:cNvPr id="5" name="Grafik 4" descr="Fabrik mit einfarbiger Füllung">
            <a:extLst>
              <a:ext uri="{FF2B5EF4-FFF2-40B4-BE49-F238E27FC236}">
                <a16:creationId xmlns:a16="http://schemas.microsoft.com/office/drawing/2014/main" id="{99D2A435-651F-DCF4-AFB8-60E2A8AAFE3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549008" y="4317750"/>
            <a:ext cx="540406" cy="540406"/>
          </a:xfrm>
          <a:prstGeom prst="rect">
            <a:avLst/>
          </a:prstGeom>
        </p:spPr>
      </p:pic>
      <p:pic>
        <p:nvPicPr>
          <p:cNvPr id="7" name="Grafik 6" descr="Fabrik mit einfarbiger Füllung">
            <a:extLst>
              <a:ext uri="{FF2B5EF4-FFF2-40B4-BE49-F238E27FC236}">
                <a16:creationId xmlns:a16="http://schemas.microsoft.com/office/drawing/2014/main" id="{61EC33B0-9582-4B73-2D0B-90CE300189C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573623" y="5523352"/>
            <a:ext cx="540406" cy="540406"/>
          </a:xfrm>
          <a:prstGeom prst="rect">
            <a:avLst/>
          </a:prstGeom>
        </p:spPr>
      </p:pic>
      <p:cxnSp>
        <p:nvCxnSpPr>
          <p:cNvPr id="4" name="Gerade Verbindung mit Pfeil 3">
            <a:extLst>
              <a:ext uri="{FF2B5EF4-FFF2-40B4-BE49-F238E27FC236}">
                <a16:creationId xmlns:a16="http://schemas.microsoft.com/office/drawing/2014/main" id="{976C2004-2FAB-7EEB-CC0A-55F601ADEAC2}"/>
              </a:ext>
            </a:extLst>
          </p:cNvPr>
          <p:cNvCxnSpPr>
            <a:cxnSpLocks/>
          </p:cNvCxnSpPr>
          <p:nvPr/>
        </p:nvCxnSpPr>
        <p:spPr bwMode="auto">
          <a:xfrm flipH="1">
            <a:off x="4172415" y="1822069"/>
            <a:ext cx="754208" cy="535925"/>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 name="Gerade Verbindung mit Pfeil 5">
            <a:extLst>
              <a:ext uri="{FF2B5EF4-FFF2-40B4-BE49-F238E27FC236}">
                <a16:creationId xmlns:a16="http://schemas.microsoft.com/office/drawing/2014/main" id="{29710B6D-F323-3BFF-D2C5-DF34B8FF6050}"/>
              </a:ext>
            </a:extLst>
          </p:cNvPr>
          <p:cNvCxnSpPr>
            <a:cxnSpLocks/>
          </p:cNvCxnSpPr>
          <p:nvPr/>
        </p:nvCxnSpPr>
        <p:spPr bwMode="auto">
          <a:xfrm flipH="1" flipV="1">
            <a:off x="5689501" y="1830014"/>
            <a:ext cx="745221" cy="48345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sp>
        <p:nvSpPr>
          <p:cNvPr id="10" name="Textplatzhalter 4">
            <a:extLst>
              <a:ext uri="{FF2B5EF4-FFF2-40B4-BE49-F238E27FC236}">
                <a16:creationId xmlns:a16="http://schemas.microsoft.com/office/drawing/2014/main" id="{0F27B035-F27E-DE68-D72F-05EF3A5BB926}"/>
              </a:ext>
            </a:extLst>
          </p:cNvPr>
          <p:cNvSpPr txBox="1">
            <a:spLocks noChangeArrowheads="1"/>
          </p:cNvSpPr>
          <p:nvPr/>
        </p:nvSpPr>
        <p:spPr bwMode="auto">
          <a:xfrm>
            <a:off x="7669828" y="5969717"/>
            <a:ext cx="174692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2" charset="2"/>
              <a:buNone/>
              <a:defRPr sz="1400">
                <a:solidFill>
                  <a:schemeClr val="tx1"/>
                </a:solidFill>
                <a:latin typeface="+mn-lt"/>
                <a:ea typeface="MS PGothic" panose="020B0600070205080204" pitchFamily="34" charset="-128"/>
                <a:cs typeface="MS PGothic" charset="0"/>
              </a:defRPr>
            </a:lvl1pPr>
            <a:lvl2pPr marL="457200" indent="0" algn="l" rtl="0" eaLnBrk="0" fontAlgn="base" hangingPunct="0">
              <a:spcBef>
                <a:spcPct val="20000"/>
              </a:spcBef>
              <a:spcAft>
                <a:spcPct val="0"/>
              </a:spcAft>
              <a:buClr>
                <a:schemeClr val="accent2"/>
              </a:buClr>
              <a:buFont typeface="Wingdings" pitchFamily="2" charset="2"/>
              <a:buNone/>
              <a:defRPr sz="1200">
                <a:solidFill>
                  <a:schemeClr val="tx1"/>
                </a:solidFill>
                <a:latin typeface="+mn-lt"/>
                <a:ea typeface="MS PGothic" panose="020B0600070205080204" pitchFamily="34" charset="-128"/>
                <a:cs typeface="MS PGothic" charset="0"/>
              </a:defRPr>
            </a:lvl2pPr>
            <a:lvl3pPr marL="914400" indent="0" algn="l" rtl="0" eaLnBrk="0" fontAlgn="base" hangingPunct="0">
              <a:spcBef>
                <a:spcPct val="20000"/>
              </a:spcBef>
              <a:spcAft>
                <a:spcPct val="0"/>
              </a:spcAft>
              <a:buClr>
                <a:schemeClr val="accent2"/>
              </a:buClr>
              <a:buFont typeface="Wingdings" pitchFamily="2" charset="2"/>
              <a:buNone/>
              <a:defRPr sz="1000">
                <a:solidFill>
                  <a:schemeClr val="tx1"/>
                </a:solidFill>
                <a:latin typeface="+mn-lt"/>
                <a:ea typeface="MS PGothic" panose="020B0600070205080204" pitchFamily="34" charset="-128"/>
                <a:cs typeface="MS PGothic" charset="0"/>
              </a:defRPr>
            </a:lvl3pPr>
            <a:lvl4pPr marL="1371600" indent="0" algn="l" rtl="0" eaLnBrk="0" fontAlgn="base" hangingPunct="0">
              <a:spcBef>
                <a:spcPct val="20000"/>
              </a:spcBef>
              <a:spcAft>
                <a:spcPct val="0"/>
              </a:spcAft>
              <a:buClr>
                <a:schemeClr val="accent2"/>
              </a:buClr>
              <a:buFont typeface="Wingdings" pitchFamily="2" charset="2"/>
              <a:buNone/>
              <a:defRPr sz="900">
                <a:solidFill>
                  <a:schemeClr val="tx1"/>
                </a:solidFill>
                <a:latin typeface="+mn-lt"/>
                <a:ea typeface="MS PGothic" panose="020B0600070205080204" pitchFamily="34" charset="-128"/>
                <a:cs typeface="MS PGothic" charset="0"/>
              </a:defRPr>
            </a:lvl4pPr>
            <a:lvl5pPr marL="1828800" indent="0" algn="l" rtl="0" eaLnBrk="0" fontAlgn="base" hangingPunct="0">
              <a:spcBef>
                <a:spcPct val="20000"/>
              </a:spcBef>
              <a:spcAft>
                <a:spcPct val="0"/>
              </a:spcAft>
              <a:buClr>
                <a:schemeClr val="accent2"/>
              </a:buClr>
              <a:buFont typeface="Wingdings" pitchFamily="2" charset="2"/>
              <a:buNone/>
              <a:defRPr sz="900">
                <a:solidFill>
                  <a:schemeClr val="tx1"/>
                </a:solidFill>
                <a:latin typeface="+mn-lt"/>
                <a:ea typeface="MS PGothic" panose="020B0600070205080204" pitchFamily="34" charset="-128"/>
                <a:cs typeface="MS PGothic" charset="0"/>
              </a:defRPr>
            </a:lvl5pPr>
            <a:lvl6pPr marL="2286000" indent="0" algn="l" rtl="0" fontAlgn="base">
              <a:spcBef>
                <a:spcPct val="20000"/>
              </a:spcBef>
              <a:spcAft>
                <a:spcPct val="0"/>
              </a:spcAft>
              <a:buClr>
                <a:schemeClr val="accent2"/>
              </a:buClr>
              <a:buFont typeface="Wingdings" pitchFamily="-32" charset="2"/>
              <a:buNone/>
              <a:defRPr sz="900">
                <a:solidFill>
                  <a:schemeClr val="tx1"/>
                </a:solidFill>
                <a:latin typeface="+mn-lt"/>
              </a:defRPr>
            </a:lvl6pPr>
            <a:lvl7pPr marL="2743200" indent="0" algn="l" rtl="0" fontAlgn="base">
              <a:spcBef>
                <a:spcPct val="20000"/>
              </a:spcBef>
              <a:spcAft>
                <a:spcPct val="0"/>
              </a:spcAft>
              <a:buClr>
                <a:schemeClr val="accent2"/>
              </a:buClr>
              <a:buFont typeface="Wingdings" pitchFamily="-32" charset="2"/>
              <a:buNone/>
              <a:defRPr sz="900">
                <a:solidFill>
                  <a:schemeClr val="tx1"/>
                </a:solidFill>
                <a:latin typeface="+mn-lt"/>
              </a:defRPr>
            </a:lvl7pPr>
            <a:lvl8pPr marL="3200400" indent="0" algn="l" rtl="0" fontAlgn="base">
              <a:spcBef>
                <a:spcPct val="20000"/>
              </a:spcBef>
              <a:spcAft>
                <a:spcPct val="0"/>
              </a:spcAft>
              <a:buClr>
                <a:schemeClr val="accent2"/>
              </a:buClr>
              <a:buFont typeface="Wingdings" pitchFamily="-32" charset="2"/>
              <a:buNone/>
              <a:defRPr sz="900">
                <a:solidFill>
                  <a:schemeClr val="tx1"/>
                </a:solidFill>
                <a:latin typeface="+mn-lt"/>
              </a:defRPr>
            </a:lvl8pPr>
            <a:lvl9pPr marL="3657600" indent="0" algn="l" rtl="0" fontAlgn="base">
              <a:spcBef>
                <a:spcPct val="20000"/>
              </a:spcBef>
              <a:spcAft>
                <a:spcPct val="0"/>
              </a:spcAft>
              <a:buClr>
                <a:schemeClr val="accent2"/>
              </a:buClr>
              <a:buFont typeface="Wingdings" pitchFamily="-32" charset="2"/>
              <a:buNone/>
              <a:defRPr sz="900">
                <a:solidFill>
                  <a:schemeClr val="tx1"/>
                </a:solidFill>
                <a:latin typeface="+mn-lt"/>
              </a:defRPr>
            </a:lvl9pPr>
          </a:lstStyle>
          <a:p>
            <a:r>
              <a:rPr lang="en-GB" sz="1200" b="1" kern="0" dirty="0">
                <a:solidFill>
                  <a:schemeClr val="bg2"/>
                </a:solidFill>
                <a:latin typeface="Calibri" panose="020F0502020204030204" pitchFamily="34" charset="0"/>
              </a:rPr>
              <a:t>Data transfer</a:t>
            </a:r>
          </a:p>
          <a:p>
            <a:pPr>
              <a:spcBef>
                <a:spcPts val="600"/>
              </a:spcBef>
            </a:pPr>
            <a:r>
              <a:rPr lang="en-GB" sz="1200" b="1" kern="0" dirty="0">
                <a:solidFill>
                  <a:srgbClr val="0070C0"/>
                </a:solidFill>
                <a:latin typeface="Calibri" panose="020F0502020204030204" pitchFamily="34" charset="0"/>
              </a:rPr>
              <a:t>Contracts DA</a:t>
            </a:r>
          </a:p>
          <a:p>
            <a:endParaRPr lang="en-GB" sz="1200" b="1" kern="0" dirty="0">
              <a:solidFill>
                <a:schemeClr val="bg2"/>
              </a:solidFill>
              <a:latin typeface="Calibri" panose="020F0502020204030204" pitchFamily="34" charset="0"/>
            </a:endParaRPr>
          </a:p>
          <a:p>
            <a:endParaRPr lang="en-GB" sz="1200" b="1" kern="0" dirty="0">
              <a:solidFill>
                <a:srgbClr val="0070C0"/>
              </a:solidFill>
              <a:latin typeface="Calibri" panose="020F0502020204030204" pitchFamily="34" charset="0"/>
            </a:endParaRPr>
          </a:p>
          <a:p>
            <a:endParaRPr lang="en-GB" sz="1200" b="1" kern="0" dirty="0">
              <a:solidFill>
                <a:srgbClr val="0070C0"/>
              </a:solidFill>
              <a:latin typeface="Calibri" panose="020F0502020204030204" pitchFamily="34" charset="0"/>
            </a:endParaRPr>
          </a:p>
          <a:p>
            <a:endParaRPr lang="en-GB" sz="1200" b="1" kern="0" dirty="0">
              <a:solidFill>
                <a:srgbClr val="0070C0"/>
              </a:solidFill>
              <a:latin typeface="Calibri" panose="020F0502020204030204" pitchFamily="34" charset="0"/>
            </a:endParaRPr>
          </a:p>
          <a:p>
            <a:endParaRPr lang="en-GB" sz="1200" b="1" kern="0" dirty="0">
              <a:solidFill>
                <a:schemeClr val="bg2"/>
              </a:solidFill>
              <a:latin typeface="Calibri" panose="020F0502020204030204" pitchFamily="34" charset="0"/>
            </a:endParaRPr>
          </a:p>
          <a:p>
            <a:endParaRPr lang="en-GB" sz="1200" b="1" kern="0" dirty="0">
              <a:solidFill>
                <a:schemeClr val="bg2"/>
              </a:solidFill>
              <a:latin typeface="Calibri" panose="020F0502020204030204" pitchFamily="34" charset="0"/>
            </a:endParaRPr>
          </a:p>
          <a:p>
            <a:endParaRPr lang="en-GB" sz="1200" kern="0" dirty="0">
              <a:solidFill>
                <a:schemeClr val="bg2"/>
              </a:solidFill>
              <a:latin typeface="Calibri" panose="020F0502020204030204" pitchFamily="34" charset="0"/>
            </a:endParaRPr>
          </a:p>
        </p:txBody>
      </p:sp>
      <p:cxnSp>
        <p:nvCxnSpPr>
          <p:cNvPr id="11" name="Gerade Verbindung mit Pfeil 10">
            <a:extLst>
              <a:ext uri="{FF2B5EF4-FFF2-40B4-BE49-F238E27FC236}">
                <a16:creationId xmlns:a16="http://schemas.microsoft.com/office/drawing/2014/main" id="{4B061D62-8A73-C4BE-7B63-D57E999C3570}"/>
              </a:ext>
            </a:extLst>
          </p:cNvPr>
          <p:cNvCxnSpPr>
            <a:cxnSpLocks/>
          </p:cNvCxnSpPr>
          <p:nvPr/>
        </p:nvCxnSpPr>
        <p:spPr bwMode="auto">
          <a:xfrm>
            <a:off x="7652873" y="6451191"/>
            <a:ext cx="953012" cy="0"/>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28" name="Gerade Verbindung mit Pfeil 27">
            <a:extLst>
              <a:ext uri="{FF2B5EF4-FFF2-40B4-BE49-F238E27FC236}">
                <a16:creationId xmlns:a16="http://schemas.microsoft.com/office/drawing/2014/main" id="{1C7FA14A-2A0D-A9B0-0552-E6FEA00B8EFD}"/>
              </a:ext>
            </a:extLst>
          </p:cNvPr>
          <p:cNvCxnSpPr>
            <a:cxnSpLocks/>
          </p:cNvCxnSpPr>
          <p:nvPr/>
        </p:nvCxnSpPr>
        <p:spPr bwMode="auto">
          <a:xfrm flipH="1" flipV="1">
            <a:off x="4189510" y="4526185"/>
            <a:ext cx="803079" cy="527801"/>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30" name="Gerade Verbindung mit Pfeil 29">
            <a:extLst>
              <a:ext uri="{FF2B5EF4-FFF2-40B4-BE49-F238E27FC236}">
                <a16:creationId xmlns:a16="http://schemas.microsoft.com/office/drawing/2014/main" id="{8D6483CB-3FD5-8BDF-7F5E-CF18DE9E78AA}"/>
              </a:ext>
            </a:extLst>
          </p:cNvPr>
          <p:cNvCxnSpPr>
            <a:cxnSpLocks/>
          </p:cNvCxnSpPr>
          <p:nvPr/>
        </p:nvCxnSpPr>
        <p:spPr bwMode="auto">
          <a:xfrm flipH="1" flipV="1">
            <a:off x="5686314" y="2828351"/>
            <a:ext cx="837270" cy="1637768"/>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22" name="Gerade Verbindung mit Pfeil 21">
            <a:extLst>
              <a:ext uri="{FF2B5EF4-FFF2-40B4-BE49-F238E27FC236}">
                <a16:creationId xmlns:a16="http://schemas.microsoft.com/office/drawing/2014/main" id="{5BB797FF-47D1-CB7B-8F1E-44DD22125CF6}"/>
              </a:ext>
            </a:extLst>
          </p:cNvPr>
          <p:cNvCxnSpPr>
            <a:cxnSpLocks/>
          </p:cNvCxnSpPr>
          <p:nvPr/>
        </p:nvCxnSpPr>
        <p:spPr bwMode="auto">
          <a:xfrm flipV="1">
            <a:off x="4322661" y="1881311"/>
            <a:ext cx="616513" cy="44446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23" name="Gerade Verbindung mit Pfeil 22">
            <a:extLst>
              <a:ext uri="{FF2B5EF4-FFF2-40B4-BE49-F238E27FC236}">
                <a16:creationId xmlns:a16="http://schemas.microsoft.com/office/drawing/2014/main" id="{06364854-2161-1948-990E-7E2B0D54911A}"/>
              </a:ext>
            </a:extLst>
          </p:cNvPr>
          <p:cNvCxnSpPr>
            <a:cxnSpLocks/>
          </p:cNvCxnSpPr>
          <p:nvPr/>
        </p:nvCxnSpPr>
        <p:spPr bwMode="auto">
          <a:xfrm>
            <a:off x="5614342" y="1882064"/>
            <a:ext cx="632723" cy="39397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24" name="Gerade Verbindung mit Pfeil 23">
            <a:extLst>
              <a:ext uri="{FF2B5EF4-FFF2-40B4-BE49-F238E27FC236}">
                <a16:creationId xmlns:a16="http://schemas.microsoft.com/office/drawing/2014/main" id="{2B748D8F-8205-AAD4-7F67-2BD90A759664}"/>
              </a:ext>
            </a:extLst>
          </p:cNvPr>
          <p:cNvCxnSpPr>
            <a:cxnSpLocks/>
          </p:cNvCxnSpPr>
          <p:nvPr/>
        </p:nvCxnSpPr>
        <p:spPr bwMode="auto">
          <a:xfrm>
            <a:off x="4274687" y="5650493"/>
            <a:ext cx="632723" cy="39397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25" name="Gerade Verbindung mit Pfeil 24">
            <a:extLst>
              <a:ext uri="{FF2B5EF4-FFF2-40B4-BE49-F238E27FC236}">
                <a16:creationId xmlns:a16="http://schemas.microsoft.com/office/drawing/2014/main" id="{EE4AB4B4-96B9-A8B7-21C4-8BD64B9DC222}"/>
              </a:ext>
            </a:extLst>
          </p:cNvPr>
          <p:cNvCxnSpPr>
            <a:cxnSpLocks/>
          </p:cNvCxnSpPr>
          <p:nvPr/>
        </p:nvCxnSpPr>
        <p:spPr bwMode="auto">
          <a:xfrm flipV="1">
            <a:off x="5938808" y="5654989"/>
            <a:ext cx="616513" cy="44446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pic>
        <p:nvPicPr>
          <p:cNvPr id="27" name="Grafik 26" descr="Bauer Silhouette">
            <a:extLst>
              <a:ext uri="{FF2B5EF4-FFF2-40B4-BE49-F238E27FC236}">
                <a16:creationId xmlns:a16="http://schemas.microsoft.com/office/drawing/2014/main" id="{9E74BDE1-EFDC-8930-C6DD-59BEB186AFBE}"/>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l="2004" t="3901" r="9695" b="8005"/>
          <a:stretch/>
        </p:blipFill>
        <p:spPr>
          <a:xfrm>
            <a:off x="7033564" y="4319774"/>
            <a:ext cx="541274" cy="540000"/>
          </a:xfrm>
          <a:prstGeom prst="rect">
            <a:avLst/>
          </a:prstGeom>
        </p:spPr>
      </p:pic>
      <p:cxnSp>
        <p:nvCxnSpPr>
          <p:cNvPr id="29" name="Gerade Verbindung mit Pfeil 28">
            <a:extLst>
              <a:ext uri="{FF2B5EF4-FFF2-40B4-BE49-F238E27FC236}">
                <a16:creationId xmlns:a16="http://schemas.microsoft.com/office/drawing/2014/main" id="{9A862BEE-628E-5219-30F4-9C6ADEDA113E}"/>
              </a:ext>
            </a:extLst>
          </p:cNvPr>
          <p:cNvCxnSpPr>
            <a:cxnSpLocks/>
          </p:cNvCxnSpPr>
          <p:nvPr/>
        </p:nvCxnSpPr>
        <p:spPr bwMode="auto">
          <a:xfrm flipV="1">
            <a:off x="6876256" y="4767646"/>
            <a:ext cx="0" cy="471685"/>
          </a:xfrm>
          <a:prstGeom prst="straightConnector1">
            <a:avLst/>
          </a:prstGeom>
          <a:ln w="15875">
            <a:solidFill>
              <a:srgbClr val="C00000"/>
            </a:solidFill>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31" name="Textplatzhalter 4">
            <a:extLst>
              <a:ext uri="{FF2B5EF4-FFF2-40B4-BE49-F238E27FC236}">
                <a16:creationId xmlns:a16="http://schemas.microsoft.com/office/drawing/2014/main" id="{3EEDD9F0-89C4-ABB5-5CE8-614CD29E7CD0}"/>
              </a:ext>
            </a:extLst>
          </p:cNvPr>
          <p:cNvSpPr>
            <a:spLocks noGrp="1" noChangeArrowheads="1"/>
          </p:cNvSpPr>
          <p:nvPr>
            <p:ph type="body" sz="half" idx="2"/>
          </p:nvPr>
        </p:nvSpPr>
        <p:spPr>
          <a:xfrm>
            <a:off x="287149" y="1616725"/>
            <a:ext cx="1746920" cy="4538663"/>
          </a:xfrm>
        </p:spPr>
        <p:txBody>
          <a:bodyPr/>
          <a:lstStyle/>
          <a:p>
            <a:r>
              <a:rPr lang="en-GB" sz="1200" b="1" dirty="0">
                <a:solidFill>
                  <a:schemeClr val="bg2"/>
                </a:solidFill>
                <a:latin typeface="Calibri" panose="020F0502020204030204" pitchFamily="34" charset="0"/>
              </a:rPr>
              <a:t>CHAPTER II</a:t>
            </a:r>
          </a:p>
          <a:p>
            <a:r>
              <a:rPr lang="en-GB" sz="1200" dirty="0">
                <a:solidFill>
                  <a:schemeClr val="bg2"/>
                </a:solidFill>
                <a:latin typeface="Calibri" panose="020F0502020204030204" pitchFamily="34" charset="0"/>
              </a:rPr>
              <a:t>BUSINESS TO CONSUMER AND BUSINESS TO BUSINESS DATA SHARING</a:t>
            </a:r>
          </a:p>
          <a:p>
            <a:r>
              <a:rPr lang="en-GB" altLang="de-DE" sz="1200" b="1" dirty="0">
                <a:solidFill>
                  <a:schemeClr val="bg2"/>
                </a:solidFill>
                <a:latin typeface="Calibri" panose="020F0502020204030204" pitchFamily="34" charset="0"/>
              </a:rPr>
              <a:t>Art. 3 (1) DA</a:t>
            </a:r>
          </a:p>
          <a:p>
            <a:r>
              <a:rPr lang="en-GB" altLang="de-DE" sz="1200" dirty="0">
                <a:solidFill>
                  <a:schemeClr val="bg2"/>
                </a:solidFill>
                <a:latin typeface="Calibri" panose="020F0502020204030204" pitchFamily="34" charset="0"/>
              </a:rPr>
              <a:t>Connected products shall be designed and manufactured … in such a manner that product data … are … directly accessible to the user.</a:t>
            </a:r>
          </a:p>
          <a:p>
            <a:r>
              <a:rPr lang="en-GB" altLang="de-DE" sz="1200" b="1" dirty="0">
                <a:solidFill>
                  <a:schemeClr val="bg2"/>
                </a:solidFill>
                <a:latin typeface="Calibri" panose="020F0502020204030204" pitchFamily="34" charset="0"/>
              </a:rPr>
              <a:t>Art. 3 (2) DA</a:t>
            </a:r>
          </a:p>
          <a:p>
            <a:r>
              <a:rPr lang="en-GB" sz="1200" dirty="0">
                <a:solidFill>
                  <a:schemeClr val="bg2"/>
                </a:solidFill>
                <a:latin typeface="Calibri" panose="020F0502020204030204" pitchFamily="34" charset="0"/>
              </a:rPr>
              <a:t>Before concluding a contract … the seller … shall provide … the following information to the user</a:t>
            </a:r>
          </a:p>
          <a:p>
            <a:r>
              <a:rPr lang="en-GB" altLang="de-DE" sz="1200" b="1" dirty="0">
                <a:solidFill>
                  <a:schemeClr val="bg2"/>
                </a:solidFill>
                <a:latin typeface="Calibri" panose="020F0502020204030204" pitchFamily="34" charset="0"/>
              </a:rPr>
              <a:t>Art. 4 (13) DA</a:t>
            </a:r>
          </a:p>
          <a:p>
            <a:r>
              <a:rPr lang="en-GB" altLang="de-DE" sz="1200" dirty="0">
                <a:solidFill>
                  <a:schemeClr val="bg2"/>
                </a:solidFill>
                <a:latin typeface="Calibri" panose="020F0502020204030204" pitchFamily="34" charset="0"/>
              </a:rPr>
              <a:t>A data holder shall only use any readily available data that is non-personal data on the basis of a contract with the user.</a:t>
            </a:r>
          </a:p>
          <a:p>
            <a:endParaRPr lang="en-GB" altLang="de-DE" sz="1200" b="1" dirty="0">
              <a:solidFill>
                <a:schemeClr val="bg2"/>
              </a:solidFill>
              <a:latin typeface="Calibri" panose="020F0502020204030204" pitchFamily="34" charset="0"/>
            </a:endParaRPr>
          </a:p>
          <a:p>
            <a:endParaRPr lang="en-GB" altLang="de-DE" sz="1200" i="1" dirty="0">
              <a:solidFill>
                <a:srgbClr val="FF6600"/>
              </a:solidFill>
              <a:latin typeface="Calibri" panose="020F0502020204030204" pitchFamily="34" charset="0"/>
            </a:endParaRPr>
          </a:p>
        </p:txBody>
      </p:sp>
      <p:sp>
        <p:nvSpPr>
          <p:cNvPr id="37" name="Rectangle 2">
            <a:extLst>
              <a:ext uri="{FF2B5EF4-FFF2-40B4-BE49-F238E27FC236}">
                <a16:creationId xmlns:a16="http://schemas.microsoft.com/office/drawing/2014/main" id="{3E1DDDD4-582A-21EC-A3EF-574B9603881E}"/>
              </a:ext>
            </a:extLst>
          </p:cNvPr>
          <p:cNvSpPr txBox="1">
            <a:spLocks noChangeArrowheads="1"/>
          </p:cNvSpPr>
          <p:nvPr/>
        </p:nvSpPr>
        <p:spPr bwMode="auto">
          <a:xfrm>
            <a:off x="271200" y="775742"/>
            <a:ext cx="1899321"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3000" b="1">
                <a:solidFill>
                  <a:schemeClr val="accent2"/>
                </a:solidFill>
                <a:latin typeface="Arial" charset="0"/>
              </a:defRPr>
            </a:lvl6pPr>
            <a:lvl7pPr marL="914400" algn="l" rtl="0" fontAlgn="base">
              <a:spcBef>
                <a:spcPct val="0"/>
              </a:spcBef>
              <a:spcAft>
                <a:spcPct val="0"/>
              </a:spcAft>
              <a:defRPr sz="3000" b="1">
                <a:solidFill>
                  <a:schemeClr val="accent2"/>
                </a:solidFill>
                <a:latin typeface="Arial" charset="0"/>
              </a:defRPr>
            </a:lvl7pPr>
            <a:lvl8pPr marL="1371600" algn="l" rtl="0" fontAlgn="base">
              <a:spcBef>
                <a:spcPct val="0"/>
              </a:spcBef>
              <a:spcAft>
                <a:spcPct val="0"/>
              </a:spcAft>
              <a:defRPr sz="3000" b="1">
                <a:solidFill>
                  <a:schemeClr val="accent2"/>
                </a:solidFill>
                <a:latin typeface="Arial" charset="0"/>
              </a:defRPr>
            </a:lvl8pPr>
            <a:lvl9pPr marL="1828800" algn="l" rtl="0" fontAlgn="base">
              <a:spcBef>
                <a:spcPct val="0"/>
              </a:spcBef>
              <a:spcAft>
                <a:spcPct val="0"/>
              </a:spcAft>
              <a:defRPr sz="3000" b="1">
                <a:solidFill>
                  <a:schemeClr val="accent2"/>
                </a:solidFill>
                <a:latin typeface="Arial" charset="0"/>
              </a:defRPr>
            </a:lvl9pPr>
          </a:lstStyle>
          <a:p>
            <a:pPr eaLnBrk="1" hangingPunct="1"/>
            <a:r>
              <a:rPr lang="de-DE" altLang="de-DE" kern="0" dirty="0">
                <a:latin typeface="Calibri" panose="020F0502020204030204" pitchFamily="34" charset="0"/>
                <a:cs typeface="Calibri" panose="020F0502020204030204" pitchFamily="34" charset="0"/>
              </a:rPr>
              <a:t>II. Data Network</a:t>
            </a:r>
          </a:p>
        </p:txBody>
      </p:sp>
      <p:cxnSp>
        <p:nvCxnSpPr>
          <p:cNvPr id="2" name="Gerade Verbindung mit Pfeil 1">
            <a:extLst>
              <a:ext uri="{FF2B5EF4-FFF2-40B4-BE49-F238E27FC236}">
                <a16:creationId xmlns:a16="http://schemas.microsoft.com/office/drawing/2014/main" id="{F8A29A1F-AE58-BD01-FCA4-70A5257726AF}"/>
              </a:ext>
            </a:extLst>
          </p:cNvPr>
          <p:cNvCxnSpPr>
            <a:cxnSpLocks/>
          </p:cNvCxnSpPr>
          <p:nvPr/>
        </p:nvCxnSpPr>
        <p:spPr bwMode="auto">
          <a:xfrm flipH="1">
            <a:off x="7654297" y="6155388"/>
            <a:ext cx="968950" cy="0"/>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sp>
        <p:nvSpPr>
          <p:cNvPr id="8" name="Ellipse 18">
            <a:extLst>
              <a:ext uri="{FF2B5EF4-FFF2-40B4-BE49-F238E27FC236}">
                <a16:creationId xmlns:a16="http://schemas.microsoft.com/office/drawing/2014/main" id="{F07CE0C2-570F-0878-A461-D26D979E6173}"/>
              </a:ext>
            </a:extLst>
          </p:cNvPr>
          <p:cNvSpPr/>
          <p:nvPr/>
        </p:nvSpPr>
        <p:spPr bwMode="auto">
          <a:xfrm>
            <a:off x="6322173" y="3799067"/>
            <a:ext cx="1529687" cy="2453246"/>
          </a:xfrm>
          <a:prstGeom prst="ellipse">
            <a:avLst/>
          </a:prstGeom>
          <a:noFill/>
          <a:ln w="50800">
            <a:solidFill>
              <a:srgbClr val="C0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endParaRPr>
          </a:p>
        </p:txBody>
      </p:sp>
      <p:sp>
        <p:nvSpPr>
          <p:cNvPr id="12" name="Sprechblase: oval 49">
            <a:extLst>
              <a:ext uri="{FF2B5EF4-FFF2-40B4-BE49-F238E27FC236}">
                <a16:creationId xmlns:a16="http://schemas.microsoft.com/office/drawing/2014/main" id="{4C5FDF26-CF49-EF1F-D3E2-B5E0C728C723}"/>
              </a:ext>
            </a:extLst>
          </p:cNvPr>
          <p:cNvSpPr/>
          <p:nvPr/>
        </p:nvSpPr>
        <p:spPr bwMode="auto">
          <a:xfrm>
            <a:off x="2020695" y="1963813"/>
            <a:ext cx="1041561" cy="567998"/>
          </a:xfrm>
          <a:prstGeom prst="wedgeEllipseCallout">
            <a:avLst>
              <a:gd name="adj1" fmla="val 39393"/>
              <a:gd name="adj2" fmla="val 46672"/>
            </a:avLst>
          </a:prstGeom>
          <a:solidFill>
            <a:srgbClr val="FF660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eaLnBrk="1" hangingPunct="1"/>
            <a:r>
              <a:rPr kumimoji="0" lang="de-DE" sz="1000" i="0" u="none" strike="noStrike" cap="none" normalizeH="0" baseline="0" dirty="0">
                <a:ln>
                  <a:noFill/>
                </a:ln>
                <a:solidFill>
                  <a:schemeClr val="tx1"/>
                </a:solidFill>
                <a:effectLst/>
                <a:latin typeface="Arial" charset="0"/>
              </a:rPr>
              <a:t>Data holder</a:t>
            </a:r>
          </a:p>
          <a:p>
            <a:pPr algn="ctr" eaLnBrk="1" hangingPunct="1"/>
            <a:r>
              <a:rPr lang="de-DE" sz="1000" dirty="0"/>
              <a:t>(Softwareprovider)</a:t>
            </a:r>
          </a:p>
        </p:txBody>
      </p:sp>
      <p:sp>
        <p:nvSpPr>
          <p:cNvPr id="20" name="Sprechblase: oval 49">
            <a:extLst>
              <a:ext uri="{FF2B5EF4-FFF2-40B4-BE49-F238E27FC236}">
                <a16:creationId xmlns:a16="http://schemas.microsoft.com/office/drawing/2014/main" id="{F81BB2FA-919D-9E1E-17A9-12975752B489}"/>
              </a:ext>
            </a:extLst>
          </p:cNvPr>
          <p:cNvSpPr/>
          <p:nvPr/>
        </p:nvSpPr>
        <p:spPr bwMode="auto">
          <a:xfrm>
            <a:off x="2013100" y="5443270"/>
            <a:ext cx="1161634" cy="514514"/>
          </a:xfrm>
          <a:prstGeom prst="wedgeEllipseCallout">
            <a:avLst>
              <a:gd name="adj1" fmla="val 41755"/>
              <a:gd name="adj2" fmla="val -42941"/>
            </a:avLst>
          </a:prstGeom>
          <a:solidFill>
            <a:srgbClr val="FF660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eaLnBrk="1" hangingPunct="1"/>
            <a:r>
              <a:rPr lang="de-DE" sz="1000" dirty="0" err="1"/>
              <a:t>Manufacturer</a:t>
            </a:r>
            <a:endParaRPr kumimoji="0" lang="de-DE" sz="1000" i="0" u="none" strike="noStrike" cap="none" normalizeH="0" baseline="0" dirty="0">
              <a:ln>
                <a:noFill/>
              </a:ln>
              <a:solidFill>
                <a:schemeClr val="tx1"/>
              </a:solidFill>
              <a:effectLst/>
              <a:latin typeface="Arial" charset="0"/>
            </a:endParaRPr>
          </a:p>
          <a:p>
            <a:pPr algn="ctr" eaLnBrk="1" hangingPunct="1"/>
            <a:r>
              <a:rPr lang="de-DE" sz="1000" dirty="0"/>
              <a:t>(Data holder)</a:t>
            </a:r>
          </a:p>
        </p:txBody>
      </p:sp>
      <p:sp>
        <p:nvSpPr>
          <p:cNvPr id="21" name="Sprechblase: oval 50">
            <a:extLst>
              <a:ext uri="{FF2B5EF4-FFF2-40B4-BE49-F238E27FC236}">
                <a16:creationId xmlns:a16="http://schemas.microsoft.com/office/drawing/2014/main" id="{7DE5DB15-B665-ABF3-2072-A73B5C2ED874}"/>
              </a:ext>
            </a:extLst>
          </p:cNvPr>
          <p:cNvSpPr/>
          <p:nvPr/>
        </p:nvSpPr>
        <p:spPr bwMode="auto">
          <a:xfrm>
            <a:off x="5758503" y="917550"/>
            <a:ext cx="1376062" cy="758193"/>
          </a:xfrm>
          <a:prstGeom prst="wedgeEllipseCallout">
            <a:avLst>
              <a:gd name="adj1" fmla="val -31698"/>
              <a:gd name="adj2" fmla="val 46672"/>
            </a:avLst>
          </a:prstGeom>
          <a:solidFill>
            <a:srgbClr val="FFF53B"/>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200" dirty="0">
                <a:latin typeface="Calibri" panose="020F0502020204030204" pitchFamily="34" charset="0"/>
                <a:cs typeface="Calibri" panose="020F0502020204030204" pitchFamily="34" charset="0"/>
              </a:rPr>
              <a:t>Research Institute</a:t>
            </a:r>
          </a:p>
          <a:p>
            <a:pPr marL="0" marR="0" indent="0" algn="ctr" defTabSz="914400" rtl="0" eaLnBrk="1" fontAlgn="base" latinLnBrk="0" hangingPunct="1">
              <a:lnSpc>
                <a:spcPct val="100000"/>
              </a:lnSpc>
              <a:spcBef>
                <a:spcPct val="0"/>
              </a:spcBef>
              <a:spcAft>
                <a:spcPct val="0"/>
              </a:spcAft>
              <a:buClrTx/>
              <a:buSzTx/>
              <a:buFontTx/>
              <a:buNone/>
              <a:tabLst/>
            </a:pPr>
            <a:r>
              <a:rPr lang="de-DE" sz="1200" dirty="0">
                <a:solidFill>
                  <a:schemeClr val="tx1"/>
                </a:solidFill>
                <a:latin typeface="Calibri" panose="020F0502020204030204" pitchFamily="34" charset="0"/>
                <a:cs typeface="Calibri" panose="020F0502020204030204" pitchFamily="34" charset="0"/>
              </a:rPr>
              <a:t>(Data </a:t>
            </a:r>
            <a:r>
              <a:rPr lang="de-DE" sz="1200" dirty="0" err="1">
                <a:solidFill>
                  <a:schemeClr val="tx1"/>
                </a:solidFill>
                <a:latin typeface="Calibri" panose="020F0502020204030204" pitchFamily="34" charset="0"/>
                <a:cs typeface="Calibri" panose="020F0502020204030204" pitchFamily="34" charset="0"/>
              </a:rPr>
              <a:t>recipient</a:t>
            </a:r>
            <a:r>
              <a:rPr lang="de-DE" sz="1200" dirty="0">
                <a:solidFill>
                  <a:schemeClr val="tx1"/>
                </a:solidFill>
                <a:latin typeface="Calibri" panose="020F0502020204030204" pitchFamily="34" charset="0"/>
                <a:cs typeface="Calibri" panose="020F0502020204030204" pitchFamily="34" charset="0"/>
              </a:rPr>
              <a:t>)</a:t>
            </a:r>
            <a:endParaRPr kumimoji="0" lang="de-DE" sz="12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8" name="Sprechblase: oval 48">
            <a:extLst>
              <a:ext uri="{FF2B5EF4-FFF2-40B4-BE49-F238E27FC236}">
                <a16:creationId xmlns:a16="http://schemas.microsoft.com/office/drawing/2014/main" id="{DA683BF6-FA95-4958-AA1A-5DF1DBC59F9B}"/>
              </a:ext>
            </a:extLst>
          </p:cNvPr>
          <p:cNvSpPr/>
          <p:nvPr/>
        </p:nvSpPr>
        <p:spPr bwMode="auto">
          <a:xfrm>
            <a:off x="7495725" y="3402639"/>
            <a:ext cx="1053868" cy="683701"/>
          </a:xfrm>
          <a:prstGeom prst="wedgeEllipseCallout">
            <a:avLst>
              <a:gd name="adj1" fmla="val -45438"/>
              <a:gd name="adj2" fmla="val 53462"/>
            </a:avLst>
          </a:prstGeom>
          <a:solidFill>
            <a:srgbClr val="00B0F0"/>
          </a:solidFill>
          <a:ln w="9525" cap="flat" cmpd="sng" algn="ctr">
            <a:solidFill>
              <a:schemeClr val="tx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200" b="1" dirty="0">
                <a:solidFill>
                  <a:schemeClr val="tx1"/>
                </a:solidFill>
                <a:latin typeface="Arial" charset="0"/>
              </a:rPr>
              <a:t>Farmer</a:t>
            </a:r>
            <a:br>
              <a:rPr lang="de-DE" sz="1200" b="1" dirty="0">
                <a:solidFill>
                  <a:schemeClr val="tx1"/>
                </a:solidFill>
                <a:latin typeface="Arial" charset="0"/>
              </a:rPr>
            </a:br>
            <a:r>
              <a:rPr lang="de-DE" sz="1200" b="1" dirty="0">
                <a:solidFill>
                  <a:schemeClr val="tx1"/>
                </a:solidFill>
                <a:latin typeface="Arial" charset="0"/>
              </a:rPr>
              <a:t>(User)</a:t>
            </a:r>
            <a:endParaRPr kumimoji="0" lang="de-DE" sz="12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507744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dirty="0">
                <a:solidFill>
                  <a:schemeClr val="accent2"/>
                </a:solidFill>
                <a:latin typeface="Calibri" panose="020F0502020204030204" pitchFamily="34" charset="0"/>
              </a:rPr>
              <a:t>The BLE Model </a:t>
            </a:r>
            <a:r>
              <a:rPr lang="de-DE" altLang="de-DE" sz="2000" b="1" dirty="0" err="1">
                <a:solidFill>
                  <a:schemeClr val="accent2"/>
                </a:solidFill>
                <a:latin typeface="Calibri" panose="020F0502020204030204" pitchFamily="34" charset="0"/>
              </a:rPr>
              <a:t>Clauses</a:t>
            </a:r>
            <a:endParaRPr lang="de-DE" altLang="de-DE" sz="2000" b="1" dirty="0">
              <a:solidFill>
                <a:schemeClr val="accent2"/>
              </a:solidFill>
              <a:latin typeface="Calibri" panose="020F0502020204030204" pitchFamily="34" charset="0"/>
            </a:endParaRPr>
          </a:p>
        </p:txBody>
      </p:sp>
      <p:pic>
        <p:nvPicPr>
          <p:cNvPr id="32" name="Inhaltsplatzhalter 2" descr="Traktor Silhouette">
            <a:extLst>
              <a:ext uri="{FF2B5EF4-FFF2-40B4-BE49-F238E27FC236}">
                <a16:creationId xmlns:a16="http://schemas.microsoft.com/office/drawing/2014/main" id="{7BDE2E64-7CCD-CBD5-7423-30CC6D82AF0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973" t="8744" r="9647" b="12839"/>
          <a:stretch/>
        </p:blipFill>
        <p:spPr bwMode="auto">
          <a:xfrm>
            <a:off x="5074597" y="2446779"/>
            <a:ext cx="53974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Grafik 32" descr="Internet Silhouette">
            <a:extLst>
              <a:ext uri="{FF2B5EF4-FFF2-40B4-BE49-F238E27FC236}">
                <a16:creationId xmlns:a16="http://schemas.microsoft.com/office/drawing/2014/main" id="{7324DB4F-D698-3B30-AB57-ED224D31CB3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239" t="4393" r="2184"/>
          <a:stretch/>
        </p:blipFill>
        <p:spPr>
          <a:xfrm>
            <a:off x="3498691" y="2151499"/>
            <a:ext cx="539834" cy="540000"/>
          </a:xfrm>
          <a:prstGeom prst="rect">
            <a:avLst/>
          </a:prstGeom>
        </p:spPr>
      </p:pic>
      <p:pic>
        <p:nvPicPr>
          <p:cNvPr id="34" name="Grafik 33" descr="Bauer Silhouette">
            <a:extLst>
              <a:ext uri="{FF2B5EF4-FFF2-40B4-BE49-F238E27FC236}">
                <a16:creationId xmlns:a16="http://schemas.microsoft.com/office/drawing/2014/main" id="{47F7C468-174C-116E-E49E-B7A8D2A86CDF}"/>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004" t="3901" r="9695" b="8005"/>
          <a:stretch/>
        </p:blipFill>
        <p:spPr>
          <a:xfrm>
            <a:off x="6762927" y="5382427"/>
            <a:ext cx="541274" cy="540000"/>
          </a:xfrm>
          <a:prstGeom prst="rect">
            <a:avLst/>
          </a:prstGeom>
        </p:spPr>
      </p:pic>
      <p:pic>
        <p:nvPicPr>
          <p:cNvPr id="3" name="Grafik 2">
            <a:extLst>
              <a:ext uri="{FF2B5EF4-FFF2-40B4-BE49-F238E27FC236}">
                <a16:creationId xmlns:a16="http://schemas.microsoft.com/office/drawing/2014/main" id="{DF4CC240-F952-1864-FE8A-28BE83E5A411}"/>
              </a:ext>
            </a:extLst>
          </p:cNvPr>
          <p:cNvPicPr>
            <a:picLocks noChangeAspect="1"/>
          </p:cNvPicPr>
          <p:nvPr/>
        </p:nvPicPr>
        <p:blipFill>
          <a:blip r:embed="rId9"/>
          <a:stretch>
            <a:fillRect/>
          </a:stretch>
        </p:blipFill>
        <p:spPr>
          <a:xfrm>
            <a:off x="5038146" y="1448887"/>
            <a:ext cx="540000" cy="540000"/>
          </a:xfrm>
          <a:prstGeom prst="rect">
            <a:avLst/>
          </a:prstGeom>
        </p:spPr>
      </p:pic>
      <p:pic>
        <p:nvPicPr>
          <p:cNvPr id="9" name="Grafik 8">
            <a:extLst>
              <a:ext uri="{FF2B5EF4-FFF2-40B4-BE49-F238E27FC236}">
                <a16:creationId xmlns:a16="http://schemas.microsoft.com/office/drawing/2014/main" id="{CD102565-9D92-C0A5-4353-491AFFE60986}"/>
              </a:ext>
            </a:extLst>
          </p:cNvPr>
          <p:cNvPicPr>
            <a:picLocks noChangeAspect="1"/>
          </p:cNvPicPr>
          <p:nvPr/>
        </p:nvPicPr>
        <p:blipFill>
          <a:blip r:embed="rId10"/>
          <a:stretch>
            <a:fillRect/>
          </a:stretch>
        </p:blipFill>
        <p:spPr>
          <a:xfrm>
            <a:off x="2118976" y="4728949"/>
            <a:ext cx="540000" cy="540000"/>
          </a:xfrm>
          <a:prstGeom prst="rect">
            <a:avLst/>
          </a:prstGeom>
        </p:spPr>
      </p:pic>
      <p:pic>
        <p:nvPicPr>
          <p:cNvPr id="13" name="Grafik 12" descr="Internet Silhouette">
            <a:extLst>
              <a:ext uri="{FF2B5EF4-FFF2-40B4-BE49-F238E27FC236}">
                <a16:creationId xmlns:a16="http://schemas.microsoft.com/office/drawing/2014/main" id="{86147943-EC31-137F-086C-37A95D28FBD0}"/>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2239" t="4393" r="2184"/>
          <a:stretch/>
        </p:blipFill>
        <p:spPr>
          <a:xfrm>
            <a:off x="3537831" y="3294886"/>
            <a:ext cx="539834" cy="540000"/>
          </a:xfrm>
          <a:prstGeom prst="rect">
            <a:avLst/>
          </a:prstGeom>
        </p:spPr>
      </p:pic>
      <p:pic>
        <p:nvPicPr>
          <p:cNvPr id="14" name="Grafik 13" descr="Internet Silhouette">
            <a:extLst>
              <a:ext uri="{FF2B5EF4-FFF2-40B4-BE49-F238E27FC236}">
                <a16:creationId xmlns:a16="http://schemas.microsoft.com/office/drawing/2014/main" id="{54A784AA-0CA7-2811-64FE-CAAD13CE5BD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239" t="4393" r="2184"/>
          <a:stretch/>
        </p:blipFill>
        <p:spPr>
          <a:xfrm>
            <a:off x="2030703" y="2625592"/>
            <a:ext cx="539834" cy="540000"/>
          </a:xfrm>
          <a:prstGeom prst="rect">
            <a:avLst/>
          </a:prstGeom>
        </p:spPr>
      </p:pic>
      <p:pic>
        <p:nvPicPr>
          <p:cNvPr id="16" name="Grafik 15" descr="Bauer Silhouette">
            <a:extLst>
              <a:ext uri="{FF2B5EF4-FFF2-40B4-BE49-F238E27FC236}">
                <a16:creationId xmlns:a16="http://schemas.microsoft.com/office/drawing/2014/main" id="{99C845FB-9E13-397D-B64A-25FB48C5DA5B}"/>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2004" t="3901" r="9695" b="8005"/>
          <a:stretch/>
        </p:blipFill>
        <p:spPr>
          <a:xfrm>
            <a:off x="6665327" y="3024886"/>
            <a:ext cx="541274" cy="540000"/>
          </a:xfrm>
          <a:prstGeom prst="rect">
            <a:avLst/>
          </a:prstGeom>
        </p:spPr>
      </p:pic>
      <p:pic>
        <p:nvPicPr>
          <p:cNvPr id="17" name="Grafik 16" descr="Bauer Silhouette">
            <a:extLst>
              <a:ext uri="{FF2B5EF4-FFF2-40B4-BE49-F238E27FC236}">
                <a16:creationId xmlns:a16="http://schemas.microsoft.com/office/drawing/2014/main" id="{5EC5F681-6794-29E8-28C4-033822794C86}"/>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004" t="3901" r="9695" b="8005"/>
          <a:stretch/>
        </p:blipFill>
        <p:spPr>
          <a:xfrm>
            <a:off x="6730179" y="4195945"/>
            <a:ext cx="541274" cy="540000"/>
          </a:xfrm>
          <a:prstGeom prst="rect">
            <a:avLst/>
          </a:prstGeom>
        </p:spPr>
      </p:pic>
      <p:pic>
        <p:nvPicPr>
          <p:cNvPr id="18" name="Inhaltsplatzhalter 2" descr="Traktor Silhouette">
            <a:extLst>
              <a:ext uri="{FF2B5EF4-FFF2-40B4-BE49-F238E27FC236}">
                <a16:creationId xmlns:a16="http://schemas.microsoft.com/office/drawing/2014/main" id="{EF5F251F-1C08-4C89-9FFF-92E5621F6648}"/>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l="11973" t="8744" r="9647" b="12839"/>
          <a:stretch/>
        </p:blipFill>
        <p:spPr bwMode="auto">
          <a:xfrm>
            <a:off x="5116943" y="4824314"/>
            <a:ext cx="539745" cy="54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Inhaltsplatzhalter 2" descr="Traktor Silhouette">
            <a:extLst>
              <a:ext uri="{FF2B5EF4-FFF2-40B4-BE49-F238E27FC236}">
                <a16:creationId xmlns:a16="http://schemas.microsoft.com/office/drawing/2014/main" id="{51223594-6E85-6FCD-5F67-52DCF4B0DFF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973" t="8744" r="9647" b="12839"/>
          <a:stretch/>
        </p:blipFill>
        <p:spPr bwMode="auto">
          <a:xfrm>
            <a:off x="5108446" y="3623207"/>
            <a:ext cx="53974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37" name="Gerade Verbindung mit Pfeil 17436">
            <a:extLst>
              <a:ext uri="{FF2B5EF4-FFF2-40B4-BE49-F238E27FC236}">
                <a16:creationId xmlns:a16="http://schemas.microsoft.com/office/drawing/2014/main" id="{A6B1B4A7-D34E-2E80-8F45-0BA87A422A17}"/>
              </a:ext>
            </a:extLst>
          </p:cNvPr>
          <p:cNvCxnSpPr>
            <a:cxnSpLocks/>
          </p:cNvCxnSpPr>
          <p:nvPr/>
        </p:nvCxnSpPr>
        <p:spPr bwMode="auto">
          <a:xfrm flipH="1">
            <a:off x="288862" y="1830014"/>
            <a:ext cx="968950" cy="0"/>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sp>
        <p:nvSpPr>
          <p:cNvPr id="17493" name="Textfeld 17492">
            <a:extLst>
              <a:ext uri="{FF2B5EF4-FFF2-40B4-BE49-F238E27FC236}">
                <a16:creationId xmlns:a16="http://schemas.microsoft.com/office/drawing/2014/main" id="{05965246-7852-40AD-B3A8-CB2F3AFEF718}"/>
              </a:ext>
            </a:extLst>
          </p:cNvPr>
          <p:cNvSpPr txBox="1"/>
          <p:nvPr/>
        </p:nvSpPr>
        <p:spPr>
          <a:xfrm>
            <a:off x="4896406" y="6189581"/>
            <a:ext cx="1037463" cy="261610"/>
          </a:xfrm>
          <a:prstGeom prst="rect">
            <a:avLst/>
          </a:prstGeom>
          <a:noFill/>
        </p:spPr>
        <p:txBody>
          <a:bodyPr wrap="none" rtlCol="0">
            <a:spAutoFit/>
          </a:bodyPr>
          <a:lstStyle/>
          <a:p>
            <a:r>
              <a:rPr lang="de-DE" dirty="0" err="1"/>
              <a:t>Lessor</a:t>
            </a:r>
            <a:r>
              <a:rPr lang="de-DE" dirty="0"/>
              <a:t> (User)</a:t>
            </a:r>
          </a:p>
        </p:txBody>
      </p:sp>
      <p:cxnSp>
        <p:nvCxnSpPr>
          <p:cNvPr id="15" name="Gerade Verbindung mit Pfeil 14">
            <a:extLst>
              <a:ext uri="{FF2B5EF4-FFF2-40B4-BE49-F238E27FC236}">
                <a16:creationId xmlns:a16="http://schemas.microsoft.com/office/drawing/2014/main" id="{CF7EA608-56B2-AD6D-6DEC-FFE413B120EF}"/>
              </a:ext>
            </a:extLst>
          </p:cNvPr>
          <p:cNvCxnSpPr>
            <a:cxnSpLocks/>
          </p:cNvCxnSpPr>
          <p:nvPr/>
        </p:nvCxnSpPr>
        <p:spPr bwMode="auto">
          <a:xfrm flipH="1" flipV="1">
            <a:off x="4208089" y="3550021"/>
            <a:ext cx="804242" cy="1521194"/>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26" name="Gerade Verbindung mit Pfeil 25">
            <a:extLst>
              <a:ext uri="{FF2B5EF4-FFF2-40B4-BE49-F238E27FC236}">
                <a16:creationId xmlns:a16="http://schemas.microsoft.com/office/drawing/2014/main" id="{BBDFE033-D0BE-2380-C50B-E036B8889DEE}"/>
              </a:ext>
            </a:extLst>
          </p:cNvPr>
          <p:cNvCxnSpPr>
            <a:cxnSpLocks/>
          </p:cNvCxnSpPr>
          <p:nvPr/>
        </p:nvCxnSpPr>
        <p:spPr bwMode="auto">
          <a:xfrm flipH="1">
            <a:off x="4258123" y="5045562"/>
            <a:ext cx="754208" cy="59215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pic>
        <p:nvPicPr>
          <p:cNvPr id="36" name="Grafik 35" descr="Stadt mit einfarbiger Füllung">
            <a:extLst>
              <a:ext uri="{FF2B5EF4-FFF2-40B4-BE49-F238E27FC236}">
                <a16:creationId xmlns:a16="http://schemas.microsoft.com/office/drawing/2014/main" id="{CC418876-EABF-3DA7-CECA-0F6AFE9BAB4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72819" y="5626239"/>
            <a:ext cx="679018" cy="679018"/>
          </a:xfrm>
          <a:prstGeom prst="rect">
            <a:avLst/>
          </a:prstGeom>
        </p:spPr>
      </p:pic>
      <p:cxnSp>
        <p:nvCxnSpPr>
          <p:cNvPr id="52" name="Gerade Verbindung mit Pfeil 51">
            <a:extLst>
              <a:ext uri="{FF2B5EF4-FFF2-40B4-BE49-F238E27FC236}">
                <a16:creationId xmlns:a16="http://schemas.microsoft.com/office/drawing/2014/main" id="{A37AB525-6A43-AE9D-E442-120C5DBFEDD9}"/>
              </a:ext>
            </a:extLst>
          </p:cNvPr>
          <p:cNvCxnSpPr>
            <a:cxnSpLocks/>
          </p:cNvCxnSpPr>
          <p:nvPr/>
        </p:nvCxnSpPr>
        <p:spPr bwMode="auto">
          <a:xfrm flipH="1">
            <a:off x="4167894" y="4052891"/>
            <a:ext cx="758729" cy="487164"/>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3" name="Gerade Verbindung mit Pfeil 52">
            <a:extLst>
              <a:ext uri="{FF2B5EF4-FFF2-40B4-BE49-F238E27FC236}">
                <a16:creationId xmlns:a16="http://schemas.microsoft.com/office/drawing/2014/main" id="{271248C0-F2AF-F17B-E004-37833EE2338E}"/>
              </a:ext>
            </a:extLst>
          </p:cNvPr>
          <p:cNvCxnSpPr>
            <a:cxnSpLocks/>
          </p:cNvCxnSpPr>
          <p:nvPr/>
        </p:nvCxnSpPr>
        <p:spPr bwMode="auto">
          <a:xfrm flipH="1" flipV="1">
            <a:off x="4149781" y="3516750"/>
            <a:ext cx="844437" cy="53614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4" name="Gerade Verbindung mit Pfeil 53">
            <a:extLst>
              <a:ext uri="{FF2B5EF4-FFF2-40B4-BE49-F238E27FC236}">
                <a16:creationId xmlns:a16="http://schemas.microsoft.com/office/drawing/2014/main" id="{F962BB1D-9405-9D2E-41CE-62BB7E76B434}"/>
              </a:ext>
            </a:extLst>
          </p:cNvPr>
          <p:cNvCxnSpPr>
            <a:cxnSpLocks/>
          </p:cNvCxnSpPr>
          <p:nvPr/>
        </p:nvCxnSpPr>
        <p:spPr bwMode="auto">
          <a:xfrm flipH="1">
            <a:off x="4157910" y="2925442"/>
            <a:ext cx="774175" cy="58219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7" name="Gerade Verbindung mit Pfeil 56">
            <a:extLst>
              <a:ext uri="{FF2B5EF4-FFF2-40B4-BE49-F238E27FC236}">
                <a16:creationId xmlns:a16="http://schemas.microsoft.com/office/drawing/2014/main" id="{EA51296D-7170-FCE7-96FC-47AA350A865C}"/>
              </a:ext>
            </a:extLst>
          </p:cNvPr>
          <p:cNvCxnSpPr>
            <a:cxnSpLocks/>
          </p:cNvCxnSpPr>
          <p:nvPr/>
        </p:nvCxnSpPr>
        <p:spPr bwMode="auto">
          <a:xfrm flipH="1" flipV="1">
            <a:off x="4138691" y="2351345"/>
            <a:ext cx="828420" cy="595606"/>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9" name="Gerade Verbindung mit Pfeil 58">
            <a:extLst>
              <a:ext uri="{FF2B5EF4-FFF2-40B4-BE49-F238E27FC236}">
                <a16:creationId xmlns:a16="http://schemas.microsoft.com/office/drawing/2014/main" id="{49F31F54-3FC6-BC19-4EA1-0EC142B8DEC8}"/>
              </a:ext>
            </a:extLst>
          </p:cNvPr>
          <p:cNvCxnSpPr>
            <a:cxnSpLocks/>
          </p:cNvCxnSpPr>
          <p:nvPr/>
        </p:nvCxnSpPr>
        <p:spPr bwMode="auto">
          <a:xfrm flipH="1" flipV="1">
            <a:off x="5846986" y="5129013"/>
            <a:ext cx="813316" cy="540156"/>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0" name="Gerade Verbindung mit Pfeil 59">
            <a:extLst>
              <a:ext uri="{FF2B5EF4-FFF2-40B4-BE49-F238E27FC236}">
                <a16:creationId xmlns:a16="http://schemas.microsoft.com/office/drawing/2014/main" id="{AE3A43F0-28CD-11B5-F4F5-1E894FD6C17E}"/>
              </a:ext>
            </a:extLst>
          </p:cNvPr>
          <p:cNvCxnSpPr>
            <a:cxnSpLocks/>
          </p:cNvCxnSpPr>
          <p:nvPr/>
        </p:nvCxnSpPr>
        <p:spPr bwMode="auto">
          <a:xfrm flipH="1">
            <a:off x="5817283" y="4531265"/>
            <a:ext cx="687753" cy="598648"/>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1" name="Gerade Verbindung mit Pfeil 60">
            <a:extLst>
              <a:ext uri="{FF2B5EF4-FFF2-40B4-BE49-F238E27FC236}">
                <a16:creationId xmlns:a16="http://schemas.microsoft.com/office/drawing/2014/main" id="{9539D30C-7303-A6DA-B14E-471CBC3141B7}"/>
              </a:ext>
            </a:extLst>
          </p:cNvPr>
          <p:cNvCxnSpPr>
            <a:cxnSpLocks/>
          </p:cNvCxnSpPr>
          <p:nvPr/>
        </p:nvCxnSpPr>
        <p:spPr bwMode="auto">
          <a:xfrm flipH="1">
            <a:off x="5779655" y="3409161"/>
            <a:ext cx="754208" cy="59215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3" name="Gerade Verbindung mit Pfeil 62">
            <a:extLst>
              <a:ext uri="{FF2B5EF4-FFF2-40B4-BE49-F238E27FC236}">
                <a16:creationId xmlns:a16="http://schemas.microsoft.com/office/drawing/2014/main" id="{9E3B8E26-A899-C9AF-F81A-A4913733060B}"/>
              </a:ext>
            </a:extLst>
          </p:cNvPr>
          <p:cNvCxnSpPr>
            <a:cxnSpLocks/>
          </p:cNvCxnSpPr>
          <p:nvPr/>
        </p:nvCxnSpPr>
        <p:spPr bwMode="auto">
          <a:xfrm flipH="1" flipV="1">
            <a:off x="5765944" y="3945499"/>
            <a:ext cx="834141" cy="597748"/>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73" name="Gerade Verbindung mit Pfeil 17472">
            <a:extLst>
              <a:ext uri="{FF2B5EF4-FFF2-40B4-BE49-F238E27FC236}">
                <a16:creationId xmlns:a16="http://schemas.microsoft.com/office/drawing/2014/main" id="{59039831-F8E7-ABA9-06F1-215D97458B22}"/>
              </a:ext>
            </a:extLst>
          </p:cNvPr>
          <p:cNvCxnSpPr>
            <a:cxnSpLocks/>
          </p:cNvCxnSpPr>
          <p:nvPr/>
        </p:nvCxnSpPr>
        <p:spPr bwMode="auto">
          <a:xfrm flipH="1" flipV="1">
            <a:off x="5655543" y="2855243"/>
            <a:ext cx="891256" cy="619364"/>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78" name="Gerade Verbindung mit Pfeil 17477">
            <a:extLst>
              <a:ext uri="{FF2B5EF4-FFF2-40B4-BE49-F238E27FC236}">
                <a16:creationId xmlns:a16="http://schemas.microsoft.com/office/drawing/2014/main" id="{5C271883-0317-E007-17FC-F265E886004D}"/>
              </a:ext>
            </a:extLst>
          </p:cNvPr>
          <p:cNvCxnSpPr>
            <a:cxnSpLocks/>
          </p:cNvCxnSpPr>
          <p:nvPr/>
        </p:nvCxnSpPr>
        <p:spPr bwMode="auto">
          <a:xfrm flipH="1">
            <a:off x="2668040" y="2348861"/>
            <a:ext cx="774175" cy="58219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79" name="Gerade Verbindung mit Pfeil 17478">
            <a:extLst>
              <a:ext uri="{FF2B5EF4-FFF2-40B4-BE49-F238E27FC236}">
                <a16:creationId xmlns:a16="http://schemas.microsoft.com/office/drawing/2014/main" id="{6EB76CC9-CF78-CDD0-6C96-30B5D662BC0F}"/>
              </a:ext>
            </a:extLst>
          </p:cNvPr>
          <p:cNvCxnSpPr>
            <a:cxnSpLocks/>
          </p:cNvCxnSpPr>
          <p:nvPr/>
        </p:nvCxnSpPr>
        <p:spPr bwMode="auto">
          <a:xfrm flipH="1" flipV="1">
            <a:off x="2654254" y="2897521"/>
            <a:ext cx="844437" cy="53614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80" name="Gerade Verbindung mit Pfeil 17479">
            <a:extLst>
              <a:ext uri="{FF2B5EF4-FFF2-40B4-BE49-F238E27FC236}">
                <a16:creationId xmlns:a16="http://schemas.microsoft.com/office/drawing/2014/main" id="{EE3EFE12-2FDF-DBF4-161A-6B308FDD7595}"/>
              </a:ext>
            </a:extLst>
          </p:cNvPr>
          <p:cNvCxnSpPr>
            <a:cxnSpLocks/>
          </p:cNvCxnSpPr>
          <p:nvPr/>
        </p:nvCxnSpPr>
        <p:spPr bwMode="auto">
          <a:xfrm flipH="1">
            <a:off x="2732703" y="4542209"/>
            <a:ext cx="754208" cy="59215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83" name="Gerade Verbindung mit Pfeil 17482">
            <a:extLst>
              <a:ext uri="{FF2B5EF4-FFF2-40B4-BE49-F238E27FC236}">
                <a16:creationId xmlns:a16="http://schemas.microsoft.com/office/drawing/2014/main" id="{F2D5CEE3-F679-F3AD-7C24-A350B6A987E5}"/>
              </a:ext>
            </a:extLst>
          </p:cNvPr>
          <p:cNvCxnSpPr>
            <a:cxnSpLocks/>
          </p:cNvCxnSpPr>
          <p:nvPr/>
        </p:nvCxnSpPr>
        <p:spPr bwMode="auto">
          <a:xfrm flipH="1" flipV="1">
            <a:off x="2703385" y="5105473"/>
            <a:ext cx="844437" cy="53614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88" name="Gerade Verbindung mit Pfeil 17487">
            <a:extLst>
              <a:ext uri="{FF2B5EF4-FFF2-40B4-BE49-F238E27FC236}">
                <a16:creationId xmlns:a16="http://schemas.microsoft.com/office/drawing/2014/main" id="{2EF187AB-288A-FF99-6650-D5AB831D1556}"/>
              </a:ext>
            </a:extLst>
          </p:cNvPr>
          <p:cNvCxnSpPr>
            <a:cxnSpLocks/>
          </p:cNvCxnSpPr>
          <p:nvPr/>
        </p:nvCxnSpPr>
        <p:spPr bwMode="auto">
          <a:xfrm flipV="1">
            <a:off x="3771133" y="2729027"/>
            <a:ext cx="0" cy="40406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96" name="Gerade Verbindung mit Pfeil 17495">
            <a:extLst>
              <a:ext uri="{FF2B5EF4-FFF2-40B4-BE49-F238E27FC236}">
                <a16:creationId xmlns:a16="http://schemas.microsoft.com/office/drawing/2014/main" id="{6BCD5511-C0B5-CBB9-B6FC-63F156041991}"/>
              </a:ext>
            </a:extLst>
          </p:cNvPr>
          <p:cNvCxnSpPr>
            <a:cxnSpLocks/>
          </p:cNvCxnSpPr>
          <p:nvPr/>
        </p:nvCxnSpPr>
        <p:spPr bwMode="auto">
          <a:xfrm flipV="1">
            <a:off x="3766371" y="3791884"/>
            <a:ext cx="0" cy="40406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97" name="Gerade Verbindung mit Pfeil 17496">
            <a:extLst>
              <a:ext uri="{FF2B5EF4-FFF2-40B4-BE49-F238E27FC236}">
                <a16:creationId xmlns:a16="http://schemas.microsoft.com/office/drawing/2014/main" id="{21D3E08D-DF63-3132-57F2-0A2AA5C8B0AC}"/>
              </a:ext>
            </a:extLst>
          </p:cNvPr>
          <p:cNvCxnSpPr>
            <a:cxnSpLocks/>
          </p:cNvCxnSpPr>
          <p:nvPr/>
        </p:nvCxnSpPr>
        <p:spPr bwMode="auto">
          <a:xfrm flipV="1">
            <a:off x="3797471" y="4973609"/>
            <a:ext cx="0" cy="40406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500" name="Gerade Verbindung mit Pfeil 17499">
            <a:extLst>
              <a:ext uri="{FF2B5EF4-FFF2-40B4-BE49-F238E27FC236}">
                <a16:creationId xmlns:a16="http://schemas.microsoft.com/office/drawing/2014/main" id="{86F44EE4-4DBA-81CF-084C-85D938D62F63}"/>
              </a:ext>
            </a:extLst>
          </p:cNvPr>
          <p:cNvCxnSpPr>
            <a:cxnSpLocks/>
          </p:cNvCxnSpPr>
          <p:nvPr/>
        </p:nvCxnSpPr>
        <p:spPr bwMode="auto">
          <a:xfrm>
            <a:off x="4258123" y="4542209"/>
            <a:ext cx="2302097" cy="19229"/>
          </a:xfrm>
          <a:prstGeom prst="straightConnector1">
            <a:avLst/>
          </a:prstGeom>
          <a:ln w="38100">
            <a:solidFill>
              <a:srgbClr val="0070C0"/>
            </a:solidFill>
            <a:prstDash val="dashDot"/>
            <a:tailEnd type="triangle"/>
          </a:ln>
        </p:spPr>
        <p:style>
          <a:lnRef idx="1">
            <a:schemeClr val="dk1"/>
          </a:lnRef>
          <a:fillRef idx="0">
            <a:schemeClr val="dk1"/>
          </a:fillRef>
          <a:effectRef idx="0">
            <a:schemeClr val="dk1"/>
          </a:effectRef>
          <a:fontRef idx="minor">
            <a:schemeClr val="tx1"/>
          </a:fontRef>
        </p:style>
      </p:cxnSp>
      <p:cxnSp>
        <p:nvCxnSpPr>
          <p:cNvPr id="17517" name="Gerade Verbindung mit Pfeil 17516">
            <a:extLst>
              <a:ext uri="{FF2B5EF4-FFF2-40B4-BE49-F238E27FC236}">
                <a16:creationId xmlns:a16="http://schemas.microsoft.com/office/drawing/2014/main" id="{AF225E50-D614-1EF5-9BBD-774927E209CB}"/>
              </a:ext>
            </a:extLst>
          </p:cNvPr>
          <p:cNvCxnSpPr>
            <a:cxnSpLocks/>
          </p:cNvCxnSpPr>
          <p:nvPr/>
        </p:nvCxnSpPr>
        <p:spPr bwMode="auto">
          <a:xfrm>
            <a:off x="4258123" y="4558633"/>
            <a:ext cx="2402179" cy="1110536"/>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520" name="Gerade Verbindung mit Pfeil 17519">
            <a:extLst>
              <a:ext uri="{FF2B5EF4-FFF2-40B4-BE49-F238E27FC236}">
                <a16:creationId xmlns:a16="http://schemas.microsoft.com/office/drawing/2014/main" id="{DED2881D-79A1-0695-56DD-6AD3B8EF872C}"/>
              </a:ext>
            </a:extLst>
          </p:cNvPr>
          <p:cNvCxnSpPr>
            <a:cxnSpLocks/>
          </p:cNvCxnSpPr>
          <p:nvPr/>
        </p:nvCxnSpPr>
        <p:spPr bwMode="auto">
          <a:xfrm flipV="1">
            <a:off x="4258123" y="3474607"/>
            <a:ext cx="2275740" cy="1060467"/>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523" name="Gerade Verbindung mit Pfeil 17522">
            <a:extLst>
              <a:ext uri="{FF2B5EF4-FFF2-40B4-BE49-F238E27FC236}">
                <a16:creationId xmlns:a16="http://schemas.microsoft.com/office/drawing/2014/main" id="{1A7D4FEF-E640-6E2C-B923-9D9E2BF9D80F}"/>
              </a:ext>
            </a:extLst>
          </p:cNvPr>
          <p:cNvCxnSpPr>
            <a:cxnSpLocks/>
          </p:cNvCxnSpPr>
          <p:nvPr/>
        </p:nvCxnSpPr>
        <p:spPr bwMode="auto">
          <a:xfrm flipV="1">
            <a:off x="3842412" y="3765475"/>
            <a:ext cx="0" cy="471685"/>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527" name="Gerade Verbindung mit Pfeil 17526">
            <a:extLst>
              <a:ext uri="{FF2B5EF4-FFF2-40B4-BE49-F238E27FC236}">
                <a16:creationId xmlns:a16="http://schemas.microsoft.com/office/drawing/2014/main" id="{066EC929-4F45-D4DC-8B78-EDD1726B9971}"/>
              </a:ext>
            </a:extLst>
          </p:cNvPr>
          <p:cNvCxnSpPr>
            <a:cxnSpLocks/>
          </p:cNvCxnSpPr>
          <p:nvPr/>
        </p:nvCxnSpPr>
        <p:spPr bwMode="auto">
          <a:xfrm flipV="1">
            <a:off x="4284480" y="4550161"/>
            <a:ext cx="2275740" cy="1060467"/>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pic>
        <p:nvPicPr>
          <p:cNvPr id="17528" name="Grafik 17527" descr="Bauer Silhouette">
            <a:extLst>
              <a:ext uri="{FF2B5EF4-FFF2-40B4-BE49-F238E27FC236}">
                <a16:creationId xmlns:a16="http://schemas.microsoft.com/office/drawing/2014/main" id="{17272C84-AC1B-EB51-457C-450F98F330A4}"/>
              </a:ext>
            </a:extLst>
          </p:cNvPr>
          <p:cNvPicPr>
            <a:picLocks noChangeAspect="1"/>
          </p:cNvPicPr>
          <p:nvPr/>
        </p:nvPicPr>
        <p:blipFill rotWithShape="1">
          <a:blip r:embed="rId13">
            <a:extLst>
              <a:ext uri="{96DAC541-7B7A-43D3-8B79-37D633B846F1}">
                <asvg:svgBlip xmlns:asvg="http://schemas.microsoft.com/office/drawing/2016/SVG/main" r:embed="rId19"/>
              </a:ext>
            </a:extLst>
          </a:blip>
          <a:srcRect l="2004" t="3901" r="9695" b="8005"/>
          <a:stretch/>
        </p:blipFill>
        <p:spPr>
          <a:xfrm>
            <a:off x="6593291" y="2012735"/>
            <a:ext cx="541274" cy="540000"/>
          </a:xfrm>
          <a:prstGeom prst="rect">
            <a:avLst/>
          </a:prstGeom>
        </p:spPr>
      </p:pic>
      <p:cxnSp>
        <p:nvCxnSpPr>
          <p:cNvPr id="17529" name="Gerade Verbindung mit Pfeil 17528">
            <a:extLst>
              <a:ext uri="{FF2B5EF4-FFF2-40B4-BE49-F238E27FC236}">
                <a16:creationId xmlns:a16="http://schemas.microsoft.com/office/drawing/2014/main" id="{5EA49376-4F36-1A46-1321-709CD802F93A}"/>
              </a:ext>
            </a:extLst>
          </p:cNvPr>
          <p:cNvCxnSpPr>
            <a:cxnSpLocks/>
          </p:cNvCxnSpPr>
          <p:nvPr/>
        </p:nvCxnSpPr>
        <p:spPr bwMode="auto">
          <a:xfrm flipV="1">
            <a:off x="4209129" y="2301113"/>
            <a:ext cx="2267232" cy="1194882"/>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534" name="Gerade Verbindung mit Pfeil 17533">
            <a:extLst>
              <a:ext uri="{FF2B5EF4-FFF2-40B4-BE49-F238E27FC236}">
                <a16:creationId xmlns:a16="http://schemas.microsoft.com/office/drawing/2014/main" id="{69BC86EA-66C5-F331-CA22-9FE326E4E3F6}"/>
              </a:ext>
            </a:extLst>
          </p:cNvPr>
          <p:cNvCxnSpPr>
            <a:cxnSpLocks/>
          </p:cNvCxnSpPr>
          <p:nvPr/>
        </p:nvCxnSpPr>
        <p:spPr bwMode="auto">
          <a:xfrm flipH="1">
            <a:off x="5689670" y="2322225"/>
            <a:ext cx="754208" cy="535925"/>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08" name="Gerade Verbindung mit Pfeil 17407">
            <a:extLst>
              <a:ext uri="{FF2B5EF4-FFF2-40B4-BE49-F238E27FC236}">
                <a16:creationId xmlns:a16="http://schemas.microsoft.com/office/drawing/2014/main" id="{520F5D8B-FB03-77F3-5A5A-AB50BE0FD981}"/>
              </a:ext>
            </a:extLst>
          </p:cNvPr>
          <p:cNvCxnSpPr>
            <a:cxnSpLocks/>
          </p:cNvCxnSpPr>
          <p:nvPr/>
        </p:nvCxnSpPr>
        <p:spPr bwMode="auto">
          <a:xfrm flipV="1">
            <a:off x="4200165" y="3488050"/>
            <a:ext cx="2230777" cy="23298"/>
          </a:xfrm>
          <a:prstGeom prst="straightConnector1">
            <a:avLst/>
          </a:prstGeom>
          <a:ln w="12700">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415" name="Gerade Verbindung mit Pfeil 17414">
            <a:extLst>
              <a:ext uri="{FF2B5EF4-FFF2-40B4-BE49-F238E27FC236}">
                <a16:creationId xmlns:a16="http://schemas.microsoft.com/office/drawing/2014/main" id="{6F4168E0-CC4E-03CC-F81D-821442A3E4EE}"/>
              </a:ext>
            </a:extLst>
          </p:cNvPr>
          <p:cNvCxnSpPr>
            <a:cxnSpLocks/>
          </p:cNvCxnSpPr>
          <p:nvPr/>
        </p:nvCxnSpPr>
        <p:spPr bwMode="auto">
          <a:xfrm>
            <a:off x="4284480" y="5606317"/>
            <a:ext cx="2262319" cy="6826"/>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420" name="Gerade Verbindung mit Pfeil 17419">
            <a:extLst>
              <a:ext uri="{FF2B5EF4-FFF2-40B4-BE49-F238E27FC236}">
                <a16:creationId xmlns:a16="http://schemas.microsoft.com/office/drawing/2014/main" id="{4E47A61E-50DB-81F8-C516-9E2174C5691B}"/>
              </a:ext>
            </a:extLst>
          </p:cNvPr>
          <p:cNvCxnSpPr>
            <a:cxnSpLocks/>
          </p:cNvCxnSpPr>
          <p:nvPr/>
        </p:nvCxnSpPr>
        <p:spPr bwMode="auto">
          <a:xfrm flipV="1">
            <a:off x="4208089" y="2332767"/>
            <a:ext cx="2235789" cy="41627"/>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427" name="Gerade Verbindung mit Pfeil 17426">
            <a:extLst>
              <a:ext uri="{FF2B5EF4-FFF2-40B4-BE49-F238E27FC236}">
                <a16:creationId xmlns:a16="http://schemas.microsoft.com/office/drawing/2014/main" id="{F7EFB1A7-DE58-0801-8D19-67ABE5BD8403}"/>
              </a:ext>
            </a:extLst>
          </p:cNvPr>
          <p:cNvCxnSpPr>
            <a:cxnSpLocks/>
          </p:cNvCxnSpPr>
          <p:nvPr/>
        </p:nvCxnSpPr>
        <p:spPr bwMode="auto">
          <a:xfrm flipV="1">
            <a:off x="3851361" y="2689599"/>
            <a:ext cx="0" cy="471685"/>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28" name="Gerade Verbindung mit Pfeil 17427">
            <a:extLst>
              <a:ext uri="{FF2B5EF4-FFF2-40B4-BE49-F238E27FC236}">
                <a16:creationId xmlns:a16="http://schemas.microsoft.com/office/drawing/2014/main" id="{2FF9C8D7-47DE-D72B-BD29-0518E217EBF1}"/>
              </a:ext>
            </a:extLst>
          </p:cNvPr>
          <p:cNvCxnSpPr>
            <a:cxnSpLocks/>
          </p:cNvCxnSpPr>
          <p:nvPr/>
        </p:nvCxnSpPr>
        <p:spPr bwMode="auto">
          <a:xfrm flipV="1">
            <a:off x="3857622" y="4931003"/>
            <a:ext cx="0" cy="471685"/>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30" name="Gerade Verbindung mit Pfeil 17429">
            <a:extLst>
              <a:ext uri="{FF2B5EF4-FFF2-40B4-BE49-F238E27FC236}">
                <a16:creationId xmlns:a16="http://schemas.microsoft.com/office/drawing/2014/main" id="{6DCD78E1-AD21-5A56-0FB2-03C47651F563}"/>
              </a:ext>
            </a:extLst>
          </p:cNvPr>
          <p:cNvCxnSpPr>
            <a:cxnSpLocks/>
          </p:cNvCxnSpPr>
          <p:nvPr/>
        </p:nvCxnSpPr>
        <p:spPr bwMode="auto">
          <a:xfrm>
            <a:off x="4213101" y="2393764"/>
            <a:ext cx="2306013" cy="1077139"/>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433" name="Gerade Verbindung mit Pfeil 17432">
            <a:extLst>
              <a:ext uri="{FF2B5EF4-FFF2-40B4-BE49-F238E27FC236}">
                <a16:creationId xmlns:a16="http://schemas.microsoft.com/office/drawing/2014/main" id="{2AB8BCF0-2A1D-9823-70B9-EC3B6468E051}"/>
              </a:ext>
            </a:extLst>
          </p:cNvPr>
          <p:cNvCxnSpPr>
            <a:cxnSpLocks/>
          </p:cNvCxnSpPr>
          <p:nvPr/>
        </p:nvCxnSpPr>
        <p:spPr bwMode="auto">
          <a:xfrm>
            <a:off x="4179578" y="3492019"/>
            <a:ext cx="2306013" cy="1077139"/>
          </a:xfrm>
          <a:prstGeom prst="straightConnector1">
            <a:avLst/>
          </a:prstGeom>
          <a:ln w="38100">
            <a:solidFill>
              <a:srgbClr val="0070C0"/>
            </a:solidFill>
            <a:prstDash val="dash"/>
            <a:tailEnd type="triangle"/>
          </a:ln>
        </p:spPr>
        <p:style>
          <a:lnRef idx="1">
            <a:schemeClr val="dk1"/>
          </a:lnRef>
          <a:fillRef idx="0">
            <a:schemeClr val="dk1"/>
          </a:fillRef>
          <a:effectRef idx="0">
            <a:schemeClr val="dk1"/>
          </a:effectRef>
          <a:fontRef idx="minor">
            <a:schemeClr val="tx1"/>
          </a:fontRef>
        </p:style>
      </p:cxnSp>
      <p:cxnSp>
        <p:nvCxnSpPr>
          <p:cNvPr id="17434" name="Gerade Verbindung mit Pfeil 17433">
            <a:extLst>
              <a:ext uri="{FF2B5EF4-FFF2-40B4-BE49-F238E27FC236}">
                <a16:creationId xmlns:a16="http://schemas.microsoft.com/office/drawing/2014/main" id="{3B8A3D55-3A9F-EF46-906B-7013A61D76D2}"/>
              </a:ext>
            </a:extLst>
          </p:cNvPr>
          <p:cNvCxnSpPr>
            <a:cxnSpLocks/>
          </p:cNvCxnSpPr>
          <p:nvPr/>
        </p:nvCxnSpPr>
        <p:spPr bwMode="auto">
          <a:xfrm flipV="1">
            <a:off x="2878144" y="4680559"/>
            <a:ext cx="595951" cy="452282"/>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36" name="Gerade Verbindung mit Pfeil 17435">
            <a:extLst>
              <a:ext uri="{FF2B5EF4-FFF2-40B4-BE49-F238E27FC236}">
                <a16:creationId xmlns:a16="http://schemas.microsoft.com/office/drawing/2014/main" id="{076F6E71-EE14-10F8-33EA-B697C96DD196}"/>
              </a:ext>
            </a:extLst>
          </p:cNvPr>
          <p:cNvCxnSpPr>
            <a:cxnSpLocks/>
          </p:cNvCxnSpPr>
          <p:nvPr/>
        </p:nvCxnSpPr>
        <p:spPr bwMode="auto">
          <a:xfrm>
            <a:off x="2806200" y="2915583"/>
            <a:ext cx="632723" cy="39397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38" name="Gerade Verbindung mit Pfeil 17437">
            <a:extLst>
              <a:ext uri="{FF2B5EF4-FFF2-40B4-BE49-F238E27FC236}">
                <a16:creationId xmlns:a16="http://schemas.microsoft.com/office/drawing/2014/main" id="{45D44C8C-E1AF-7CC0-18DB-1B15E7274725}"/>
              </a:ext>
            </a:extLst>
          </p:cNvPr>
          <p:cNvCxnSpPr>
            <a:cxnSpLocks/>
          </p:cNvCxnSpPr>
          <p:nvPr/>
        </p:nvCxnSpPr>
        <p:spPr bwMode="auto">
          <a:xfrm flipV="1">
            <a:off x="2771191" y="2486591"/>
            <a:ext cx="616513" cy="44446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43" name="Gerade Verbindung mit Pfeil 17442">
            <a:extLst>
              <a:ext uri="{FF2B5EF4-FFF2-40B4-BE49-F238E27FC236}">
                <a16:creationId xmlns:a16="http://schemas.microsoft.com/office/drawing/2014/main" id="{D2EE23E5-70F9-C4BB-D2EC-4ED7D4555E6E}"/>
              </a:ext>
            </a:extLst>
          </p:cNvPr>
          <p:cNvCxnSpPr>
            <a:cxnSpLocks/>
          </p:cNvCxnSpPr>
          <p:nvPr/>
        </p:nvCxnSpPr>
        <p:spPr bwMode="auto">
          <a:xfrm>
            <a:off x="2875633" y="5109463"/>
            <a:ext cx="632723" cy="39397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pic>
        <p:nvPicPr>
          <p:cNvPr id="5" name="Grafik 4" descr="Fabrik mit einfarbiger Füllung">
            <a:extLst>
              <a:ext uri="{FF2B5EF4-FFF2-40B4-BE49-F238E27FC236}">
                <a16:creationId xmlns:a16="http://schemas.microsoft.com/office/drawing/2014/main" id="{99D2A435-651F-DCF4-AFB8-60E2A8AAFE3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549008" y="4317750"/>
            <a:ext cx="540406" cy="540406"/>
          </a:xfrm>
          <a:prstGeom prst="rect">
            <a:avLst/>
          </a:prstGeom>
        </p:spPr>
      </p:pic>
      <p:pic>
        <p:nvPicPr>
          <p:cNvPr id="7" name="Grafik 6" descr="Fabrik mit einfarbiger Füllung">
            <a:extLst>
              <a:ext uri="{FF2B5EF4-FFF2-40B4-BE49-F238E27FC236}">
                <a16:creationId xmlns:a16="http://schemas.microsoft.com/office/drawing/2014/main" id="{61EC33B0-9582-4B73-2D0B-90CE300189C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573623" y="5523352"/>
            <a:ext cx="540406" cy="540406"/>
          </a:xfrm>
          <a:prstGeom prst="rect">
            <a:avLst/>
          </a:prstGeom>
        </p:spPr>
      </p:pic>
      <p:cxnSp>
        <p:nvCxnSpPr>
          <p:cNvPr id="2" name="Gerade Verbindung mit Pfeil 1">
            <a:extLst>
              <a:ext uri="{FF2B5EF4-FFF2-40B4-BE49-F238E27FC236}">
                <a16:creationId xmlns:a16="http://schemas.microsoft.com/office/drawing/2014/main" id="{C0818AF0-7EC7-47AA-6C97-31A99FDF2A04}"/>
              </a:ext>
            </a:extLst>
          </p:cNvPr>
          <p:cNvCxnSpPr>
            <a:cxnSpLocks/>
          </p:cNvCxnSpPr>
          <p:nvPr/>
        </p:nvCxnSpPr>
        <p:spPr bwMode="auto">
          <a:xfrm flipV="1">
            <a:off x="6948264" y="4797264"/>
            <a:ext cx="0" cy="471685"/>
          </a:xfrm>
          <a:prstGeom prst="straightConnector1">
            <a:avLst/>
          </a:prstGeom>
          <a:ln w="38100">
            <a:solidFill>
              <a:srgbClr val="0070C0"/>
            </a:solidFill>
            <a:prstDash val="dashDot"/>
            <a:headEnd type="triangle"/>
            <a:tailEnd type="triangle"/>
          </a:ln>
        </p:spPr>
        <p:style>
          <a:lnRef idx="1">
            <a:schemeClr val="dk1"/>
          </a:lnRef>
          <a:fillRef idx="0">
            <a:schemeClr val="dk1"/>
          </a:fillRef>
          <a:effectRef idx="0">
            <a:schemeClr val="dk1"/>
          </a:effectRef>
          <a:fontRef idx="minor">
            <a:schemeClr val="tx1"/>
          </a:fontRef>
        </p:style>
      </p:cxnSp>
      <p:cxnSp>
        <p:nvCxnSpPr>
          <p:cNvPr id="4" name="Gerade Verbindung mit Pfeil 3">
            <a:extLst>
              <a:ext uri="{FF2B5EF4-FFF2-40B4-BE49-F238E27FC236}">
                <a16:creationId xmlns:a16="http://schemas.microsoft.com/office/drawing/2014/main" id="{976C2004-2FAB-7EEB-CC0A-55F601ADEAC2}"/>
              </a:ext>
            </a:extLst>
          </p:cNvPr>
          <p:cNvCxnSpPr>
            <a:cxnSpLocks/>
          </p:cNvCxnSpPr>
          <p:nvPr/>
        </p:nvCxnSpPr>
        <p:spPr bwMode="auto">
          <a:xfrm flipH="1">
            <a:off x="4172415" y="1822069"/>
            <a:ext cx="754208" cy="535925"/>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 name="Gerade Verbindung mit Pfeil 5">
            <a:extLst>
              <a:ext uri="{FF2B5EF4-FFF2-40B4-BE49-F238E27FC236}">
                <a16:creationId xmlns:a16="http://schemas.microsoft.com/office/drawing/2014/main" id="{29710B6D-F323-3BFF-D2C5-DF34B8FF6050}"/>
              </a:ext>
            </a:extLst>
          </p:cNvPr>
          <p:cNvCxnSpPr>
            <a:cxnSpLocks/>
          </p:cNvCxnSpPr>
          <p:nvPr/>
        </p:nvCxnSpPr>
        <p:spPr bwMode="auto">
          <a:xfrm flipH="1" flipV="1">
            <a:off x="5689501" y="1830014"/>
            <a:ext cx="745221" cy="483451"/>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sp>
        <p:nvSpPr>
          <p:cNvPr id="10" name="Textplatzhalter 4">
            <a:extLst>
              <a:ext uri="{FF2B5EF4-FFF2-40B4-BE49-F238E27FC236}">
                <a16:creationId xmlns:a16="http://schemas.microsoft.com/office/drawing/2014/main" id="{0F27B035-F27E-DE68-D72F-05EF3A5BB926}"/>
              </a:ext>
            </a:extLst>
          </p:cNvPr>
          <p:cNvSpPr txBox="1">
            <a:spLocks noChangeArrowheads="1"/>
          </p:cNvSpPr>
          <p:nvPr/>
        </p:nvSpPr>
        <p:spPr bwMode="auto">
          <a:xfrm>
            <a:off x="319750" y="1560792"/>
            <a:ext cx="174692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2" charset="2"/>
              <a:buNone/>
              <a:defRPr sz="1400">
                <a:solidFill>
                  <a:schemeClr val="tx1"/>
                </a:solidFill>
                <a:latin typeface="+mn-lt"/>
                <a:ea typeface="MS PGothic" panose="020B0600070205080204" pitchFamily="34" charset="-128"/>
                <a:cs typeface="MS PGothic" charset="0"/>
              </a:defRPr>
            </a:lvl1pPr>
            <a:lvl2pPr marL="457200" indent="0" algn="l" rtl="0" eaLnBrk="0" fontAlgn="base" hangingPunct="0">
              <a:spcBef>
                <a:spcPct val="20000"/>
              </a:spcBef>
              <a:spcAft>
                <a:spcPct val="0"/>
              </a:spcAft>
              <a:buClr>
                <a:schemeClr val="accent2"/>
              </a:buClr>
              <a:buFont typeface="Wingdings" pitchFamily="2" charset="2"/>
              <a:buNone/>
              <a:defRPr sz="1200">
                <a:solidFill>
                  <a:schemeClr val="tx1"/>
                </a:solidFill>
                <a:latin typeface="+mn-lt"/>
                <a:ea typeface="MS PGothic" panose="020B0600070205080204" pitchFamily="34" charset="-128"/>
                <a:cs typeface="MS PGothic" charset="0"/>
              </a:defRPr>
            </a:lvl2pPr>
            <a:lvl3pPr marL="914400" indent="0" algn="l" rtl="0" eaLnBrk="0" fontAlgn="base" hangingPunct="0">
              <a:spcBef>
                <a:spcPct val="20000"/>
              </a:spcBef>
              <a:spcAft>
                <a:spcPct val="0"/>
              </a:spcAft>
              <a:buClr>
                <a:schemeClr val="accent2"/>
              </a:buClr>
              <a:buFont typeface="Wingdings" pitchFamily="2" charset="2"/>
              <a:buNone/>
              <a:defRPr sz="1000">
                <a:solidFill>
                  <a:schemeClr val="tx1"/>
                </a:solidFill>
                <a:latin typeface="+mn-lt"/>
                <a:ea typeface="MS PGothic" panose="020B0600070205080204" pitchFamily="34" charset="-128"/>
                <a:cs typeface="MS PGothic" charset="0"/>
              </a:defRPr>
            </a:lvl3pPr>
            <a:lvl4pPr marL="1371600" indent="0" algn="l" rtl="0" eaLnBrk="0" fontAlgn="base" hangingPunct="0">
              <a:spcBef>
                <a:spcPct val="20000"/>
              </a:spcBef>
              <a:spcAft>
                <a:spcPct val="0"/>
              </a:spcAft>
              <a:buClr>
                <a:schemeClr val="accent2"/>
              </a:buClr>
              <a:buFont typeface="Wingdings" pitchFamily="2" charset="2"/>
              <a:buNone/>
              <a:defRPr sz="900">
                <a:solidFill>
                  <a:schemeClr val="tx1"/>
                </a:solidFill>
                <a:latin typeface="+mn-lt"/>
                <a:ea typeface="MS PGothic" panose="020B0600070205080204" pitchFamily="34" charset="-128"/>
                <a:cs typeface="MS PGothic" charset="0"/>
              </a:defRPr>
            </a:lvl4pPr>
            <a:lvl5pPr marL="1828800" indent="0" algn="l" rtl="0" eaLnBrk="0" fontAlgn="base" hangingPunct="0">
              <a:spcBef>
                <a:spcPct val="20000"/>
              </a:spcBef>
              <a:spcAft>
                <a:spcPct val="0"/>
              </a:spcAft>
              <a:buClr>
                <a:schemeClr val="accent2"/>
              </a:buClr>
              <a:buFont typeface="Wingdings" pitchFamily="2" charset="2"/>
              <a:buNone/>
              <a:defRPr sz="900">
                <a:solidFill>
                  <a:schemeClr val="tx1"/>
                </a:solidFill>
                <a:latin typeface="+mn-lt"/>
                <a:ea typeface="MS PGothic" panose="020B0600070205080204" pitchFamily="34" charset="-128"/>
                <a:cs typeface="MS PGothic" charset="0"/>
              </a:defRPr>
            </a:lvl5pPr>
            <a:lvl6pPr marL="2286000" indent="0" algn="l" rtl="0" fontAlgn="base">
              <a:spcBef>
                <a:spcPct val="20000"/>
              </a:spcBef>
              <a:spcAft>
                <a:spcPct val="0"/>
              </a:spcAft>
              <a:buClr>
                <a:schemeClr val="accent2"/>
              </a:buClr>
              <a:buFont typeface="Wingdings" pitchFamily="-32" charset="2"/>
              <a:buNone/>
              <a:defRPr sz="900">
                <a:solidFill>
                  <a:schemeClr val="tx1"/>
                </a:solidFill>
                <a:latin typeface="+mn-lt"/>
              </a:defRPr>
            </a:lvl6pPr>
            <a:lvl7pPr marL="2743200" indent="0" algn="l" rtl="0" fontAlgn="base">
              <a:spcBef>
                <a:spcPct val="20000"/>
              </a:spcBef>
              <a:spcAft>
                <a:spcPct val="0"/>
              </a:spcAft>
              <a:buClr>
                <a:schemeClr val="accent2"/>
              </a:buClr>
              <a:buFont typeface="Wingdings" pitchFamily="-32" charset="2"/>
              <a:buNone/>
              <a:defRPr sz="900">
                <a:solidFill>
                  <a:schemeClr val="tx1"/>
                </a:solidFill>
                <a:latin typeface="+mn-lt"/>
              </a:defRPr>
            </a:lvl7pPr>
            <a:lvl8pPr marL="3200400" indent="0" algn="l" rtl="0" fontAlgn="base">
              <a:spcBef>
                <a:spcPct val="20000"/>
              </a:spcBef>
              <a:spcAft>
                <a:spcPct val="0"/>
              </a:spcAft>
              <a:buClr>
                <a:schemeClr val="accent2"/>
              </a:buClr>
              <a:buFont typeface="Wingdings" pitchFamily="-32" charset="2"/>
              <a:buNone/>
              <a:defRPr sz="900">
                <a:solidFill>
                  <a:schemeClr val="tx1"/>
                </a:solidFill>
                <a:latin typeface="+mn-lt"/>
              </a:defRPr>
            </a:lvl8pPr>
            <a:lvl9pPr marL="3657600" indent="0" algn="l" rtl="0" fontAlgn="base">
              <a:spcBef>
                <a:spcPct val="20000"/>
              </a:spcBef>
              <a:spcAft>
                <a:spcPct val="0"/>
              </a:spcAft>
              <a:buClr>
                <a:schemeClr val="accent2"/>
              </a:buClr>
              <a:buFont typeface="Wingdings" pitchFamily="-32" charset="2"/>
              <a:buNone/>
              <a:defRPr sz="900">
                <a:solidFill>
                  <a:schemeClr val="tx1"/>
                </a:solidFill>
                <a:latin typeface="+mn-lt"/>
              </a:defRPr>
            </a:lvl9pPr>
          </a:lstStyle>
          <a:p>
            <a:r>
              <a:rPr lang="en-GB" sz="1200" b="1" kern="0" dirty="0">
                <a:solidFill>
                  <a:schemeClr val="bg2"/>
                </a:solidFill>
                <a:latin typeface="Calibri" panose="020F0502020204030204" pitchFamily="34" charset="0"/>
              </a:rPr>
              <a:t>Data transfer</a:t>
            </a:r>
          </a:p>
          <a:p>
            <a:endParaRPr lang="en-GB" sz="1200" b="1" kern="0" dirty="0">
              <a:solidFill>
                <a:schemeClr val="bg2"/>
              </a:solidFill>
              <a:latin typeface="Calibri" panose="020F0502020204030204" pitchFamily="34" charset="0"/>
            </a:endParaRPr>
          </a:p>
          <a:p>
            <a:r>
              <a:rPr lang="en-GB" sz="1200" b="1" kern="0" dirty="0">
                <a:solidFill>
                  <a:srgbClr val="0070C0"/>
                </a:solidFill>
                <a:latin typeface="Calibri" panose="020F0502020204030204" pitchFamily="34" charset="0"/>
              </a:rPr>
              <a:t>Contracts DA</a:t>
            </a:r>
          </a:p>
          <a:p>
            <a:endParaRPr lang="en-GB" sz="1200" b="1" kern="0" dirty="0">
              <a:solidFill>
                <a:schemeClr val="bg2"/>
              </a:solidFill>
              <a:latin typeface="Calibri" panose="020F0502020204030204" pitchFamily="34" charset="0"/>
            </a:endParaRPr>
          </a:p>
          <a:p>
            <a:r>
              <a:rPr lang="en-GB" sz="1200" b="1" kern="0" dirty="0">
                <a:solidFill>
                  <a:srgbClr val="0070C0"/>
                </a:solidFill>
                <a:latin typeface="Calibri" panose="020F0502020204030204" pitchFamily="34" charset="0"/>
              </a:rPr>
              <a:t>BLE Model Clauses</a:t>
            </a:r>
          </a:p>
          <a:p>
            <a:endParaRPr lang="en-GB" sz="1200" b="1" kern="0" dirty="0">
              <a:solidFill>
                <a:srgbClr val="0070C0"/>
              </a:solidFill>
              <a:latin typeface="Calibri" panose="020F0502020204030204" pitchFamily="34" charset="0"/>
            </a:endParaRPr>
          </a:p>
          <a:p>
            <a:endParaRPr lang="en-GB" sz="1200" b="1" kern="0" dirty="0">
              <a:solidFill>
                <a:srgbClr val="0070C0"/>
              </a:solidFill>
              <a:latin typeface="Calibri" panose="020F0502020204030204" pitchFamily="34" charset="0"/>
            </a:endParaRPr>
          </a:p>
          <a:p>
            <a:endParaRPr lang="en-GB" sz="1200" b="1" kern="0" dirty="0">
              <a:solidFill>
                <a:srgbClr val="0070C0"/>
              </a:solidFill>
              <a:latin typeface="Calibri" panose="020F0502020204030204" pitchFamily="34" charset="0"/>
            </a:endParaRPr>
          </a:p>
          <a:p>
            <a:endParaRPr lang="en-GB" sz="1200" b="1" kern="0" dirty="0">
              <a:solidFill>
                <a:schemeClr val="bg2"/>
              </a:solidFill>
              <a:latin typeface="Calibri" panose="020F0502020204030204" pitchFamily="34" charset="0"/>
            </a:endParaRPr>
          </a:p>
          <a:p>
            <a:endParaRPr lang="en-GB" sz="1200" b="1" kern="0" dirty="0">
              <a:solidFill>
                <a:schemeClr val="bg2"/>
              </a:solidFill>
              <a:latin typeface="Calibri" panose="020F0502020204030204" pitchFamily="34" charset="0"/>
            </a:endParaRPr>
          </a:p>
          <a:p>
            <a:endParaRPr lang="en-GB" sz="1200" kern="0" dirty="0">
              <a:solidFill>
                <a:schemeClr val="bg2"/>
              </a:solidFill>
              <a:latin typeface="Calibri" panose="020F0502020204030204" pitchFamily="34" charset="0"/>
            </a:endParaRPr>
          </a:p>
        </p:txBody>
      </p:sp>
      <p:cxnSp>
        <p:nvCxnSpPr>
          <p:cNvPr id="11" name="Gerade Verbindung mit Pfeil 10">
            <a:extLst>
              <a:ext uri="{FF2B5EF4-FFF2-40B4-BE49-F238E27FC236}">
                <a16:creationId xmlns:a16="http://schemas.microsoft.com/office/drawing/2014/main" id="{4B061D62-8A73-C4BE-7B63-D57E999C3570}"/>
              </a:ext>
            </a:extLst>
          </p:cNvPr>
          <p:cNvCxnSpPr>
            <a:cxnSpLocks/>
          </p:cNvCxnSpPr>
          <p:nvPr/>
        </p:nvCxnSpPr>
        <p:spPr bwMode="auto">
          <a:xfrm>
            <a:off x="292324" y="2276040"/>
            <a:ext cx="953012" cy="0"/>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2" name="Gerade Verbindung mit Pfeil 11">
            <a:extLst>
              <a:ext uri="{FF2B5EF4-FFF2-40B4-BE49-F238E27FC236}">
                <a16:creationId xmlns:a16="http://schemas.microsoft.com/office/drawing/2014/main" id="{4304350D-CB6F-6493-4405-6E473C3897CF}"/>
              </a:ext>
            </a:extLst>
          </p:cNvPr>
          <p:cNvCxnSpPr>
            <a:cxnSpLocks/>
          </p:cNvCxnSpPr>
          <p:nvPr/>
        </p:nvCxnSpPr>
        <p:spPr bwMode="auto">
          <a:xfrm>
            <a:off x="304800" y="2716779"/>
            <a:ext cx="953012" cy="0"/>
          </a:xfrm>
          <a:prstGeom prst="straightConnector1">
            <a:avLst/>
          </a:prstGeom>
          <a:ln w="38100">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28" name="Gerade Verbindung mit Pfeil 27">
            <a:extLst>
              <a:ext uri="{FF2B5EF4-FFF2-40B4-BE49-F238E27FC236}">
                <a16:creationId xmlns:a16="http://schemas.microsoft.com/office/drawing/2014/main" id="{1C7FA14A-2A0D-A9B0-0552-E6FEA00B8EFD}"/>
              </a:ext>
            </a:extLst>
          </p:cNvPr>
          <p:cNvCxnSpPr>
            <a:cxnSpLocks/>
          </p:cNvCxnSpPr>
          <p:nvPr/>
        </p:nvCxnSpPr>
        <p:spPr bwMode="auto">
          <a:xfrm flipH="1" flipV="1">
            <a:off x="4189510" y="4526185"/>
            <a:ext cx="803079" cy="52780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30" name="Gerade Verbindung mit Pfeil 29">
            <a:extLst>
              <a:ext uri="{FF2B5EF4-FFF2-40B4-BE49-F238E27FC236}">
                <a16:creationId xmlns:a16="http://schemas.microsoft.com/office/drawing/2014/main" id="{8D6483CB-3FD5-8BDF-7F5E-CF18DE9E78AA}"/>
              </a:ext>
            </a:extLst>
          </p:cNvPr>
          <p:cNvCxnSpPr>
            <a:cxnSpLocks/>
          </p:cNvCxnSpPr>
          <p:nvPr/>
        </p:nvCxnSpPr>
        <p:spPr bwMode="auto">
          <a:xfrm flipH="1" flipV="1">
            <a:off x="5686314" y="2828351"/>
            <a:ext cx="837270" cy="1637768"/>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22" name="Gerade Verbindung mit Pfeil 21">
            <a:extLst>
              <a:ext uri="{FF2B5EF4-FFF2-40B4-BE49-F238E27FC236}">
                <a16:creationId xmlns:a16="http://schemas.microsoft.com/office/drawing/2014/main" id="{5BB797FF-47D1-CB7B-8F1E-44DD22125CF6}"/>
              </a:ext>
            </a:extLst>
          </p:cNvPr>
          <p:cNvCxnSpPr>
            <a:cxnSpLocks/>
          </p:cNvCxnSpPr>
          <p:nvPr/>
        </p:nvCxnSpPr>
        <p:spPr bwMode="auto">
          <a:xfrm flipV="1">
            <a:off x="4322661" y="1881311"/>
            <a:ext cx="616513" cy="44446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23" name="Gerade Verbindung mit Pfeil 22">
            <a:extLst>
              <a:ext uri="{FF2B5EF4-FFF2-40B4-BE49-F238E27FC236}">
                <a16:creationId xmlns:a16="http://schemas.microsoft.com/office/drawing/2014/main" id="{06364854-2161-1948-990E-7E2B0D54911A}"/>
              </a:ext>
            </a:extLst>
          </p:cNvPr>
          <p:cNvCxnSpPr>
            <a:cxnSpLocks/>
          </p:cNvCxnSpPr>
          <p:nvPr/>
        </p:nvCxnSpPr>
        <p:spPr bwMode="auto">
          <a:xfrm>
            <a:off x="5614342" y="1882064"/>
            <a:ext cx="632723" cy="39397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24" name="Gerade Verbindung mit Pfeil 23">
            <a:extLst>
              <a:ext uri="{FF2B5EF4-FFF2-40B4-BE49-F238E27FC236}">
                <a16:creationId xmlns:a16="http://schemas.microsoft.com/office/drawing/2014/main" id="{2B748D8F-8205-AAD4-7F67-2BD90A759664}"/>
              </a:ext>
            </a:extLst>
          </p:cNvPr>
          <p:cNvCxnSpPr>
            <a:cxnSpLocks/>
          </p:cNvCxnSpPr>
          <p:nvPr/>
        </p:nvCxnSpPr>
        <p:spPr bwMode="auto">
          <a:xfrm>
            <a:off x="4274687" y="5650493"/>
            <a:ext cx="632723" cy="39397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25" name="Gerade Verbindung mit Pfeil 24">
            <a:extLst>
              <a:ext uri="{FF2B5EF4-FFF2-40B4-BE49-F238E27FC236}">
                <a16:creationId xmlns:a16="http://schemas.microsoft.com/office/drawing/2014/main" id="{EE4AB4B4-96B9-A8B7-21C4-8BD64B9DC222}"/>
              </a:ext>
            </a:extLst>
          </p:cNvPr>
          <p:cNvCxnSpPr>
            <a:cxnSpLocks/>
          </p:cNvCxnSpPr>
          <p:nvPr/>
        </p:nvCxnSpPr>
        <p:spPr bwMode="auto">
          <a:xfrm flipV="1">
            <a:off x="5938808" y="5654989"/>
            <a:ext cx="616513" cy="44446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pic>
        <p:nvPicPr>
          <p:cNvPr id="8" name="Grafik 7" descr="Bauer Silhouette">
            <a:extLst>
              <a:ext uri="{FF2B5EF4-FFF2-40B4-BE49-F238E27FC236}">
                <a16:creationId xmlns:a16="http://schemas.microsoft.com/office/drawing/2014/main" id="{065DC5CD-3358-5F00-D61D-E8756F2CA917}"/>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004" t="3901" r="9695" b="8005"/>
          <a:stretch/>
        </p:blipFill>
        <p:spPr>
          <a:xfrm>
            <a:off x="7016839" y="3974373"/>
            <a:ext cx="541274" cy="540000"/>
          </a:xfrm>
          <a:prstGeom prst="rect">
            <a:avLst/>
          </a:prstGeom>
        </p:spPr>
      </p:pic>
      <p:sp>
        <p:nvSpPr>
          <p:cNvPr id="21" name="Rectangle 2">
            <a:extLst>
              <a:ext uri="{FF2B5EF4-FFF2-40B4-BE49-F238E27FC236}">
                <a16:creationId xmlns:a16="http://schemas.microsoft.com/office/drawing/2014/main" id="{34CD212B-6565-4E26-E6DC-45D14A3088B1}"/>
              </a:ext>
            </a:extLst>
          </p:cNvPr>
          <p:cNvSpPr txBox="1">
            <a:spLocks noChangeArrowheads="1"/>
          </p:cNvSpPr>
          <p:nvPr/>
        </p:nvSpPr>
        <p:spPr bwMode="auto">
          <a:xfrm>
            <a:off x="287710" y="791913"/>
            <a:ext cx="1899321"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3000" b="1">
                <a:solidFill>
                  <a:schemeClr val="accent2"/>
                </a:solidFill>
                <a:latin typeface="Arial" charset="0"/>
              </a:defRPr>
            </a:lvl6pPr>
            <a:lvl7pPr marL="914400" algn="l" rtl="0" fontAlgn="base">
              <a:spcBef>
                <a:spcPct val="0"/>
              </a:spcBef>
              <a:spcAft>
                <a:spcPct val="0"/>
              </a:spcAft>
              <a:defRPr sz="3000" b="1">
                <a:solidFill>
                  <a:schemeClr val="accent2"/>
                </a:solidFill>
                <a:latin typeface="Arial" charset="0"/>
              </a:defRPr>
            </a:lvl7pPr>
            <a:lvl8pPr marL="1371600" algn="l" rtl="0" fontAlgn="base">
              <a:spcBef>
                <a:spcPct val="0"/>
              </a:spcBef>
              <a:spcAft>
                <a:spcPct val="0"/>
              </a:spcAft>
              <a:defRPr sz="3000" b="1">
                <a:solidFill>
                  <a:schemeClr val="accent2"/>
                </a:solidFill>
                <a:latin typeface="Arial" charset="0"/>
              </a:defRPr>
            </a:lvl8pPr>
            <a:lvl9pPr marL="1828800" algn="l" rtl="0" fontAlgn="base">
              <a:spcBef>
                <a:spcPct val="0"/>
              </a:spcBef>
              <a:spcAft>
                <a:spcPct val="0"/>
              </a:spcAft>
              <a:defRPr sz="3000" b="1">
                <a:solidFill>
                  <a:schemeClr val="accent2"/>
                </a:solidFill>
                <a:latin typeface="Arial" charset="0"/>
              </a:defRPr>
            </a:lvl9pPr>
          </a:lstStyle>
          <a:p>
            <a:pPr eaLnBrk="1" hangingPunct="1"/>
            <a:r>
              <a:rPr lang="de-DE" altLang="de-DE" kern="0" dirty="0">
                <a:latin typeface="Calibri" panose="020F0502020204030204" pitchFamily="34" charset="0"/>
                <a:cs typeface="Calibri" panose="020F0502020204030204" pitchFamily="34" charset="0"/>
              </a:rPr>
              <a:t>II. Data Network</a:t>
            </a:r>
          </a:p>
        </p:txBody>
      </p:sp>
      <p:sp>
        <p:nvSpPr>
          <p:cNvPr id="20" name="Ellipse 18">
            <a:extLst>
              <a:ext uri="{FF2B5EF4-FFF2-40B4-BE49-F238E27FC236}">
                <a16:creationId xmlns:a16="http://schemas.microsoft.com/office/drawing/2014/main" id="{1C616CBA-0328-2C38-24FD-2744E64B6149}"/>
              </a:ext>
            </a:extLst>
          </p:cNvPr>
          <p:cNvSpPr/>
          <p:nvPr/>
        </p:nvSpPr>
        <p:spPr bwMode="auto">
          <a:xfrm rot="1361867">
            <a:off x="3018111" y="3381453"/>
            <a:ext cx="4822551" cy="2807372"/>
          </a:xfrm>
          <a:prstGeom prst="ellipse">
            <a:avLst/>
          </a:prstGeom>
          <a:noFill/>
          <a:ln w="50800">
            <a:solidFill>
              <a:srgbClr val="C0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endParaRPr>
          </a:p>
        </p:txBody>
      </p:sp>
      <p:sp>
        <p:nvSpPr>
          <p:cNvPr id="27" name="Sprechblase: oval 49">
            <a:extLst>
              <a:ext uri="{FF2B5EF4-FFF2-40B4-BE49-F238E27FC236}">
                <a16:creationId xmlns:a16="http://schemas.microsoft.com/office/drawing/2014/main" id="{673BEC4B-BE71-6A53-0ED8-8C1D5431A33B}"/>
              </a:ext>
            </a:extLst>
          </p:cNvPr>
          <p:cNvSpPr/>
          <p:nvPr/>
        </p:nvSpPr>
        <p:spPr bwMode="auto">
          <a:xfrm>
            <a:off x="1688401" y="1897321"/>
            <a:ext cx="1041561" cy="561538"/>
          </a:xfrm>
          <a:prstGeom prst="wedgeEllipseCallout">
            <a:avLst>
              <a:gd name="adj1" fmla="val 39393"/>
              <a:gd name="adj2" fmla="val 46672"/>
            </a:avLst>
          </a:prstGeom>
          <a:solidFill>
            <a:srgbClr val="FF660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eaLnBrk="1" hangingPunct="1"/>
            <a:r>
              <a:rPr kumimoji="0" lang="de-DE" sz="1000" i="0" u="none" strike="noStrike" cap="none" normalizeH="0" baseline="0" dirty="0">
                <a:ln>
                  <a:noFill/>
                </a:ln>
                <a:solidFill>
                  <a:schemeClr val="tx1"/>
                </a:solidFill>
                <a:effectLst/>
                <a:latin typeface="Arial" charset="0"/>
              </a:rPr>
              <a:t>Data holder</a:t>
            </a:r>
          </a:p>
          <a:p>
            <a:pPr algn="ctr" eaLnBrk="1" hangingPunct="1"/>
            <a:r>
              <a:rPr lang="de-DE" sz="1000" dirty="0"/>
              <a:t>(Softwareprovider)</a:t>
            </a:r>
          </a:p>
        </p:txBody>
      </p:sp>
      <p:sp>
        <p:nvSpPr>
          <p:cNvPr id="29" name="Sprechblase: oval 49">
            <a:extLst>
              <a:ext uri="{FF2B5EF4-FFF2-40B4-BE49-F238E27FC236}">
                <a16:creationId xmlns:a16="http://schemas.microsoft.com/office/drawing/2014/main" id="{A1D5DE11-7FDF-ED37-A89C-F2E9338DF86E}"/>
              </a:ext>
            </a:extLst>
          </p:cNvPr>
          <p:cNvSpPr/>
          <p:nvPr/>
        </p:nvSpPr>
        <p:spPr bwMode="auto">
          <a:xfrm>
            <a:off x="1413281" y="5364314"/>
            <a:ext cx="1241387" cy="640283"/>
          </a:xfrm>
          <a:prstGeom prst="wedgeEllipseCallout">
            <a:avLst>
              <a:gd name="adj1" fmla="val 41755"/>
              <a:gd name="adj2" fmla="val -42941"/>
            </a:avLst>
          </a:prstGeom>
          <a:solidFill>
            <a:srgbClr val="FF660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eaLnBrk="1" hangingPunct="1"/>
            <a:r>
              <a:rPr lang="de-DE" sz="1000" dirty="0" err="1"/>
              <a:t>Manufacturer</a:t>
            </a:r>
            <a:endParaRPr kumimoji="0" lang="de-DE" sz="1000" i="0" u="none" strike="noStrike" cap="none" normalizeH="0" baseline="0" dirty="0">
              <a:ln>
                <a:noFill/>
              </a:ln>
              <a:solidFill>
                <a:schemeClr val="tx1"/>
              </a:solidFill>
              <a:effectLst/>
              <a:latin typeface="Arial" charset="0"/>
            </a:endParaRPr>
          </a:p>
          <a:p>
            <a:pPr algn="ctr" eaLnBrk="1" hangingPunct="1"/>
            <a:r>
              <a:rPr lang="de-DE" sz="1000" dirty="0"/>
              <a:t>(Data holder)</a:t>
            </a:r>
          </a:p>
        </p:txBody>
      </p:sp>
      <p:sp>
        <p:nvSpPr>
          <p:cNvPr id="35" name="Sprechblase: oval 48">
            <a:extLst>
              <a:ext uri="{FF2B5EF4-FFF2-40B4-BE49-F238E27FC236}">
                <a16:creationId xmlns:a16="http://schemas.microsoft.com/office/drawing/2014/main" id="{B564C9B8-21D1-5E9B-CBF2-DFAEFD9EAC02}"/>
              </a:ext>
            </a:extLst>
          </p:cNvPr>
          <p:cNvSpPr/>
          <p:nvPr/>
        </p:nvSpPr>
        <p:spPr bwMode="auto">
          <a:xfrm>
            <a:off x="7495725" y="3402639"/>
            <a:ext cx="1053868" cy="683701"/>
          </a:xfrm>
          <a:prstGeom prst="wedgeEllipseCallout">
            <a:avLst>
              <a:gd name="adj1" fmla="val -45438"/>
              <a:gd name="adj2" fmla="val 53462"/>
            </a:avLst>
          </a:prstGeom>
          <a:solidFill>
            <a:srgbClr val="00B0F0"/>
          </a:solidFill>
          <a:ln w="9525" cap="flat" cmpd="sng" algn="ctr">
            <a:solidFill>
              <a:schemeClr val="tx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200" b="1" dirty="0">
                <a:solidFill>
                  <a:schemeClr val="tx1"/>
                </a:solidFill>
                <a:latin typeface="Arial" charset="0"/>
              </a:rPr>
              <a:t>Farmer</a:t>
            </a:r>
            <a:br>
              <a:rPr lang="de-DE" sz="1200" b="1" dirty="0">
                <a:solidFill>
                  <a:schemeClr val="tx1"/>
                </a:solidFill>
                <a:latin typeface="Arial" charset="0"/>
              </a:rPr>
            </a:br>
            <a:r>
              <a:rPr lang="de-DE" sz="1200" b="1" dirty="0">
                <a:solidFill>
                  <a:schemeClr val="tx1"/>
                </a:solidFill>
                <a:latin typeface="Arial" charset="0"/>
              </a:rPr>
              <a:t>(User)</a:t>
            </a:r>
            <a:endParaRPr kumimoji="0" lang="de-DE" sz="1200" b="1" i="0" u="none" strike="noStrike" cap="none" normalizeH="0" baseline="0" dirty="0">
              <a:ln>
                <a:noFill/>
              </a:ln>
              <a:solidFill>
                <a:schemeClr val="tx1"/>
              </a:solidFill>
              <a:effectLst/>
              <a:latin typeface="Arial" charset="0"/>
            </a:endParaRPr>
          </a:p>
        </p:txBody>
      </p:sp>
      <p:sp>
        <p:nvSpPr>
          <p:cNvPr id="37" name="Sprechblase: oval 48">
            <a:extLst>
              <a:ext uri="{FF2B5EF4-FFF2-40B4-BE49-F238E27FC236}">
                <a16:creationId xmlns:a16="http://schemas.microsoft.com/office/drawing/2014/main" id="{7AE6D359-B47F-DDF8-008C-B17F5DE17C03}"/>
              </a:ext>
            </a:extLst>
          </p:cNvPr>
          <p:cNvSpPr/>
          <p:nvPr/>
        </p:nvSpPr>
        <p:spPr bwMode="auto">
          <a:xfrm>
            <a:off x="6120826" y="6020644"/>
            <a:ext cx="1465259" cy="543909"/>
          </a:xfrm>
          <a:prstGeom prst="wedgeEllipseCallout">
            <a:avLst>
              <a:gd name="adj1" fmla="val -55829"/>
              <a:gd name="adj2" fmla="val -24185"/>
            </a:avLst>
          </a:prstGeom>
          <a:solidFill>
            <a:srgbClr val="92D050"/>
          </a:solid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400" dirty="0" err="1">
                <a:solidFill>
                  <a:schemeClr val="tx1"/>
                </a:solidFill>
                <a:latin typeface="Calibri" panose="020F0502020204030204" pitchFamily="34" charset="0"/>
                <a:cs typeface="Calibri" panose="020F0502020204030204" pitchFamily="34" charset="0"/>
              </a:rPr>
              <a:t>Lessor</a:t>
            </a:r>
            <a:r>
              <a:rPr lang="de-DE" sz="1400" dirty="0">
                <a:solidFill>
                  <a:schemeClr val="tx1"/>
                </a:solidFill>
                <a:latin typeface="Calibri" panose="020F0502020204030204" pitchFamily="34" charset="0"/>
                <a:cs typeface="Calibri" panose="020F0502020204030204" pitchFamily="34" charset="0"/>
              </a:rPr>
              <a:t> (Further User)</a:t>
            </a:r>
            <a:endParaRPr kumimoji="0" lang="de-DE" sz="1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4852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dirty="0">
                <a:solidFill>
                  <a:schemeClr val="accent2"/>
                </a:solidFill>
                <a:latin typeface="Calibri" panose="020F0502020204030204" pitchFamily="34" charset="0"/>
              </a:rPr>
              <a:t>Multiple Users</a:t>
            </a:r>
          </a:p>
        </p:txBody>
      </p:sp>
      <p:pic>
        <p:nvPicPr>
          <p:cNvPr id="32" name="Inhaltsplatzhalter 2" descr="Traktor Silhouette">
            <a:extLst>
              <a:ext uri="{FF2B5EF4-FFF2-40B4-BE49-F238E27FC236}">
                <a16:creationId xmlns:a16="http://schemas.microsoft.com/office/drawing/2014/main" id="{7BDE2E64-7CCD-CBD5-7423-30CC6D82AF0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973" t="8744" r="9647" b="12839"/>
          <a:stretch/>
        </p:blipFill>
        <p:spPr bwMode="auto">
          <a:xfrm>
            <a:off x="5074597" y="2446779"/>
            <a:ext cx="53974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Grafik 32" descr="Internet Silhouette">
            <a:extLst>
              <a:ext uri="{FF2B5EF4-FFF2-40B4-BE49-F238E27FC236}">
                <a16:creationId xmlns:a16="http://schemas.microsoft.com/office/drawing/2014/main" id="{7324DB4F-D698-3B30-AB57-ED224D31CB3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239" t="4393" r="2184"/>
          <a:stretch/>
        </p:blipFill>
        <p:spPr>
          <a:xfrm>
            <a:off x="3498691" y="2151499"/>
            <a:ext cx="539834" cy="540000"/>
          </a:xfrm>
          <a:prstGeom prst="rect">
            <a:avLst/>
          </a:prstGeom>
        </p:spPr>
      </p:pic>
      <p:pic>
        <p:nvPicPr>
          <p:cNvPr id="34" name="Grafik 33" descr="Bauer Silhouette">
            <a:extLst>
              <a:ext uri="{FF2B5EF4-FFF2-40B4-BE49-F238E27FC236}">
                <a16:creationId xmlns:a16="http://schemas.microsoft.com/office/drawing/2014/main" id="{47F7C468-174C-116E-E49E-B7A8D2A86CDF}"/>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004" t="3901" r="9695" b="8005"/>
          <a:stretch/>
        </p:blipFill>
        <p:spPr>
          <a:xfrm>
            <a:off x="6731583" y="5358653"/>
            <a:ext cx="541274" cy="540000"/>
          </a:xfrm>
          <a:prstGeom prst="rect">
            <a:avLst/>
          </a:prstGeom>
        </p:spPr>
      </p:pic>
      <p:pic>
        <p:nvPicPr>
          <p:cNvPr id="3" name="Grafik 2">
            <a:extLst>
              <a:ext uri="{FF2B5EF4-FFF2-40B4-BE49-F238E27FC236}">
                <a16:creationId xmlns:a16="http://schemas.microsoft.com/office/drawing/2014/main" id="{DF4CC240-F952-1864-FE8A-28BE83E5A411}"/>
              </a:ext>
            </a:extLst>
          </p:cNvPr>
          <p:cNvPicPr>
            <a:picLocks noChangeAspect="1"/>
          </p:cNvPicPr>
          <p:nvPr/>
        </p:nvPicPr>
        <p:blipFill>
          <a:blip r:embed="rId9"/>
          <a:stretch>
            <a:fillRect/>
          </a:stretch>
        </p:blipFill>
        <p:spPr>
          <a:xfrm>
            <a:off x="5038146" y="1414976"/>
            <a:ext cx="540000" cy="540000"/>
          </a:xfrm>
          <a:prstGeom prst="rect">
            <a:avLst/>
          </a:prstGeom>
        </p:spPr>
      </p:pic>
      <p:pic>
        <p:nvPicPr>
          <p:cNvPr id="9" name="Grafik 8">
            <a:extLst>
              <a:ext uri="{FF2B5EF4-FFF2-40B4-BE49-F238E27FC236}">
                <a16:creationId xmlns:a16="http://schemas.microsoft.com/office/drawing/2014/main" id="{CD102565-9D92-C0A5-4353-491AFFE60986}"/>
              </a:ext>
            </a:extLst>
          </p:cNvPr>
          <p:cNvPicPr>
            <a:picLocks noChangeAspect="1"/>
          </p:cNvPicPr>
          <p:nvPr/>
        </p:nvPicPr>
        <p:blipFill>
          <a:blip r:embed="rId10"/>
          <a:stretch>
            <a:fillRect/>
          </a:stretch>
        </p:blipFill>
        <p:spPr>
          <a:xfrm>
            <a:off x="2118976" y="4728949"/>
            <a:ext cx="540000" cy="540000"/>
          </a:xfrm>
          <a:prstGeom prst="rect">
            <a:avLst/>
          </a:prstGeom>
        </p:spPr>
      </p:pic>
      <p:pic>
        <p:nvPicPr>
          <p:cNvPr id="13" name="Grafik 12" descr="Internet Silhouette">
            <a:extLst>
              <a:ext uri="{FF2B5EF4-FFF2-40B4-BE49-F238E27FC236}">
                <a16:creationId xmlns:a16="http://schemas.microsoft.com/office/drawing/2014/main" id="{86147943-EC31-137F-086C-37A95D28FBD0}"/>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2239" t="4393" r="2184"/>
          <a:stretch/>
        </p:blipFill>
        <p:spPr>
          <a:xfrm>
            <a:off x="3537831" y="3294886"/>
            <a:ext cx="539834" cy="540000"/>
          </a:xfrm>
          <a:prstGeom prst="rect">
            <a:avLst/>
          </a:prstGeom>
        </p:spPr>
      </p:pic>
      <p:pic>
        <p:nvPicPr>
          <p:cNvPr id="14" name="Grafik 13" descr="Internet Silhouette">
            <a:extLst>
              <a:ext uri="{FF2B5EF4-FFF2-40B4-BE49-F238E27FC236}">
                <a16:creationId xmlns:a16="http://schemas.microsoft.com/office/drawing/2014/main" id="{54A784AA-0CA7-2811-64FE-CAAD13CE5BD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239" t="4393" r="2184"/>
          <a:stretch/>
        </p:blipFill>
        <p:spPr>
          <a:xfrm>
            <a:off x="2030703" y="2625592"/>
            <a:ext cx="539834" cy="540000"/>
          </a:xfrm>
          <a:prstGeom prst="rect">
            <a:avLst/>
          </a:prstGeom>
        </p:spPr>
      </p:pic>
      <p:pic>
        <p:nvPicPr>
          <p:cNvPr id="16" name="Grafik 15" descr="Bauer Silhouette">
            <a:extLst>
              <a:ext uri="{FF2B5EF4-FFF2-40B4-BE49-F238E27FC236}">
                <a16:creationId xmlns:a16="http://schemas.microsoft.com/office/drawing/2014/main" id="{99C845FB-9E13-397D-B64A-25FB48C5DA5B}"/>
              </a:ext>
            </a:extLst>
          </p:cNvPr>
          <p:cNvPicPr>
            <a:picLocks noChangeAspect="1"/>
          </p:cNvPicPr>
          <p:nvPr/>
        </p:nvPicPr>
        <p:blipFill rotWithShape="1">
          <a:blip r:embed="rId7">
            <a:extLst>
              <a:ext uri="{96DAC541-7B7A-43D3-8B79-37D633B846F1}">
                <asvg:svgBlip xmlns:asvg="http://schemas.microsoft.com/office/drawing/2016/SVG/main" r:embed="rId13"/>
              </a:ext>
            </a:extLst>
          </a:blip>
          <a:srcRect l="2004" t="3901" r="9695" b="8005"/>
          <a:stretch/>
        </p:blipFill>
        <p:spPr>
          <a:xfrm>
            <a:off x="6665327" y="3024886"/>
            <a:ext cx="541274" cy="540000"/>
          </a:xfrm>
          <a:prstGeom prst="rect">
            <a:avLst/>
          </a:prstGeom>
        </p:spPr>
      </p:pic>
      <p:pic>
        <p:nvPicPr>
          <p:cNvPr id="17" name="Grafik 16" descr="Bauer Silhouette">
            <a:extLst>
              <a:ext uri="{FF2B5EF4-FFF2-40B4-BE49-F238E27FC236}">
                <a16:creationId xmlns:a16="http://schemas.microsoft.com/office/drawing/2014/main" id="{5EC5F681-6794-29E8-28C4-033822794C86}"/>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l="2004" t="3901" r="9695" b="8005"/>
          <a:stretch/>
        </p:blipFill>
        <p:spPr>
          <a:xfrm>
            <a:off x="6730179" y="4195945"/>
            <a:ext cx="541274" cy="540000"/>
          </a:xfrm>
          <a:prstGeom prst="rect">
            <a:avLst/>
          </a:prstGeom>
        </p:spPr>
      </p:pic>
      <p:pic>
        <p:nvPicPr>
          <p:cNvPr id="18" name="Inhaltsplatzhalter 2" descr="Traktor Silhouette">
            <a:extLst>
              <a:ext uri="{FF2B5EF4-FFF2-40B4-BE49-F238E27FC236}">
                <a16:creationId xmlns:a16="http://schemas.microsoft.com/office/drawing/2014/main" id="{EF5F251F-1C08-4C89-9FFF-92E5621F6648}"/>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11973" t="8744" r="9647" b="12839"/>
          <a:stretch/>
        </p:blipFill>
        <p:spPr bwMode="auto">
          <a:xfrm>
            <a:off x="5159786" y="4737242"/>
            <a:ext cx="539745" cy="54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Inhaltsplatzhalter 2" descr="Traktor Silhouette">
            <a:extLst>
              <a:ext uri="{FF2B5EF4-FFF2-40B4-BE49-F238E27FC236}">
                <a16:creationId xmlns:a16="http://schemas.microsoft.com/office/drawing/2014/main" id="{51223594-6E85-6FCD-5F67-52DCF4B0DFF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973" t="8744" r="9647" b="12839"/>
          <a:stretch/>
        </p:blipFill>
        <p:spPr bwMode="auto">
          <a:xfrm>
            <a:off x="5108447" y="3560519"/>
            <a:ext cx="53974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3" name="Textfeld 17492">
            <a:extLst>
              <a:ext uri="{FF2B5EF4-FFF2-40B4-BE49-F238E27FC236}">
                <a16:creationId xmlns:a16="http://schemas.microsoft.com/office/drawing/2014/main" id="{05965246-7852-40AD-B3A8-CB2F3AFEF718}"/>
              </a:ext>
            </a:extLst>
          </p:cNvPr>
          <p:cNvSpPr txBox="1"/>
          <p:nvPr/>
        </p:nvSpPr>
        <p:spPr>
          <a:xfrm>
            <a:off x="4858923" y="6150974"/>
            <a:ext cx="1037463" cy="261610"/>
          </a:xfrm>
          <a:prstGeom prst="rect">
            <a:avLst/>
          </a:prstGeom>
          <a:noFill/>
        </p:spPr>
        <p:txBody>
          <a:bodyPr wrap="none" rtlCol="0">
            <a:spAutoFit/>
          </a:bodyPr>
          <a:lstStyle/>
          <a:p>
            <a:r>
              <a:rPr lang="de-DE" dirty="0" err="1"/>
              <a:t>Lessor</a:t>
            </a:r>
            <a:r>
              <a:rPr lang="de-DE" dirty="0"/>
              <a:t> (User)</a:t>
            </a:r>
          </a:p>
        </p:txBody>
      </p:sp>
      <p:cxnSp>
        <p:nvCxnSpPr>
          <p:cNvPr id="15" name="Gerade Verbindung mit Pfeil 14">
            <a:extLst>
              <a:ext uri="{FF2B5EF4-FFF2-40B4-BE49-F238E27FC236}">
                <a16:creationId xmlns:a16="http://schemas.microsoft.com/office/drawing/2014/main" id="{CF7EA608-56B2-AD6D-6DEC-FFE413B120EF}"/>
              </a:ext>
            </a:extLst>
          </p:cNvPr>
          <p:cNvCxnSpPr>
            <a:cxnSpLocks/>
          </p:cNvCxnSpPr>
          <p:nvPr/>
        </p:nvCxnSpPr>
        <p:spPr bwMode="auto">
          <a:xfrm flipH="1" flipV="1">
            <a:off x="4167894" y="4535074"/>
            <a:ext cx="810492" cy="565046"/>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26" name="Gerade Verbindung mit Pfeil 25">
            <a:extLst>
              <a:ext uri="{FF2B5EF4-FFF2-40B4-BE49-F238E27FC236}">
                <a16:creationId xmlns:a16="http://schemas.microsoft.com/office/drawing/2014/main" id="{BBDFE033-D0BE-2380-C50B-E036B8889DEE}"/>
              </a:ext>
            </a:extLst>
          </p:cNvPr>
          <p:cNvCxnSpPr>
            <a:cxnSpLocks/>
          </p:cNvCxnSpPr>
          <p:nvPr/>
        </p:nvCxnSpPr>
        <p:spPr bwMode="auto">
          <a:xfrm flipH="1">
            <a:off x="4258123" y="5051341"/>
            <a:ext cx="718559" cy="586378"/>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pic>
        <p:nvPicPr>
          <p:cNvPr id="36" name="Grafik 35" descr="Stadt mit einfarbiger Füllung">
            <a:extLst>
              <a:ext uri="{FF2B5EF4-FFF2-40B4-BE49-F238E27FC236}">
                <a16:creationId xmlns:a16="http://schemas.microsoft.com/office/drawing/2014/main" id="{CC418876-EABF-3DA7-CECA-0F6AFE9BAB4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038146" y="5531898"/>
            <a:ext cx="679018" cy="679018"/>
          </a:xfrm>
          <a:prstGeom prst="rect">
            <a:avLst/>
          </a:prstGeom>
        </p:spPr>
      </p:pic>
      <p:cxnSp>
        <p:nvCxnSpPr>
          <p:cNvPr id="52" name="Gerade Verbindung mit Pfeil 51">
            <a:extLst>
              <a:ext uri="{FF2B5EF4-FFF2-40B4-BE49-F238E27FC236}">
                <a16:creationId xmlns:a16="http://schemas.microsoft.com/office/drawing/2014/main" id="{A37AB525-6A43-AE9D-E442-120C5DBFEDD9}"/>
              </a:ext>
            </a:extLst>
          </p:cNvPr>
          <p:cNvCxnSpPr>
            <a:cxnSpLocks/>
          </p:cNvCxnSpPr>
          <p:nvPr/>
        </p:nvCxnSpPr>
        <p:spPr bwMode="auto">
          <a:xfrm flipH="1">
            <a:off x="4167894" y="4052891"/>
            <a:ext cx="758729" cy="487164"/>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3" name="Gerade Verbindung mit Pfeil 52">
            <a:extLst>
              <a:ext uri="{FF2B5EF4-FFF2-40B4-BE49-F238E27FC236}">
                <a16:creationId xmlns:a16="http://schemas.microsoft.com/office/drawing/2014/main" id="{271248C0-F2AF-F17B-E004-37833EE2338E}"/>
              </a:ext>
            </a:extLst>
          </p:cNvPr>
          <p:cNvCxnSpPr>
            <a:cxnSpLocks/>
          </p:cNvCxnSpPr>
          <p:nvPr/>
        </p:nvCxnSpPr>
        <p:spPr bwMode="auto">
          <a:xfrm flipH="1" flipV="1">
            <a:off x="4149781" y="3516750"/>
            <a:ext cx="844437" cy="53614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4" name="Gerade Verbindung mit Pfeil 53">
            <a:extLst>
              <a:ext uri="{FF2B5EF4-FFF2-40B4-BE49-F238E27FC236}">
                <a16:creationId xmlns:a16="http://schemas.microsoft.com/office/drawing/2014/main" id="{F962BB1D-9405-9D2E-41CE-62BB7E76B434}"/>
              </a:ext>
            </a:extLst>
          </p:cNvPr>
          <p:cNvCxnSpPr>
            <a:cxnSpLocks/>
          </p:cNvCxnSpPr>
          <p:nvPr/>
        </p:nvCxnSpPr>
        <p:spPr bwMode="auto">
          <a:xfrm flipH="1">
            <a:off x="4157910" y="2925442"/>
            <a:ext cx="774175" cy="58219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7" name="Gerade Verbindung mit Pfeil 56">
            <a:extLst>
              <a:ext uri="{FF2B5EF4-FFF2-40B4-BE49-F238E27FC236}">
                <a16:creationId xmlns:a16="http://schemas.microsoft.com/office/drawing/2014/main" id="{EA51296D-7170-FCE7-96FC-47AA350A865C}"/>
              </a:ext>
            </a:extLst>
          </p:cNvPr>
          <p:cNvCxnSpPr>
            <a:cxnSpLocks/>
          </p:cNvCxnSpPr>
          <p:nvPr/>
        </p:nvCxnSpPr>
        <p:spPr bwMode="auto">
          <a:xfrm flipH="1" flipV="1">
            <a:off x="4138691" y="2351345"/>
            <a:ext cx="828420" cy="595606"/>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59" name="Gerade Verbindung mit Pfeil 58">
            <a:extLst>
              <a:ext uri="{FF2B5EF4-FFF2-40B4-BE49-F238E27FC236}">
                <a16:creationId xmlns:a16="http://schemas.microsoft.com/office/drawing/2014/main" id="{49F31F54-3FC6-BC19-4EA1-0EC142B8DEC8}"/>
              </a:ext>
            </a:extLst>
          </p:cNvPr>
          <p:cNvCxnSpPr>
            <a:cxnSpLocks/>
          </p:cNvCxnSpPr>
          <p:nvPr/>
        </p:nvCxnSpPr>
        <p:spPr bwMode="auto">
          <a:xfrm flipH="1" flipV="1">
            <a:off x="5815865" y="5133028"/>
            <a:ext cx="844437" cy="53614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0" name="Gerade Verbindung mit Pfeil 59">
            <a:extLst>
              <a:ext uri="{FF2B5EF4-FFF2-40B4-BE49-F238E27FC236}">
                <a16:creationId xmlns:a16="http://schemas.microsoft.com/office/drawing/2014/main" id="{AE3A43F0-28CD-11B5-F4F5-1E894FD6C17E}"/>
              </a:ext>
            </a:extLst>
          </p:cNvPr>
          <p:cNvCxnSpPr>
            <a:cxnSpLocks/>
          </p:cNvCxnSpPr>
          <p:nvPr/>
        </p:nvCxnSpPr>
        <p:spPr bwMode="auto">
          <a:xfrm flipH="1">
            <a:off x="5798232" y="4558633"/>
            <a:ext cx="761988" cy="56478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1" name="Gerade Verbindung mit Pfeil 60">
            <a:extLst>
              <a:ext uri="{FF2B5EF4-FFF2-40B4-BE49-F238E27FC236}">
                <a16:creationId xmlns:a16="http://schemas.microsoft.com/office/drawing/2014/main" id="{9539D30C-7303-A6DA-B14E-471CBC3141B7}"/>
              </a:ext>
            </a:extLst>
          </p:cNvPr>
          <p:cNvCxnSpPr>
            <a:cxnSpLocks/>
          </p:cNvCxnSpPr>
          <p:nvPr/>
        </p:nvCxnSpPr>
        <p:spPr bwMode="auto">
          <a:xfrm flipH="1">
            <a:off x="5779655" y="3409161"/>
            <a:ext cx="754208" cy="59215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3" name="Gerade Verbindung mit Pfeil 62">
            <a:extLst>
              <a:ext uri="{FF2B5EF4-FFF2-40B4-BE49-F238E27FC236}">
                <a16:creationId xmlns:a16="http://schemas.microsoft.com/office/drawing/2014/main" id="{9E3B8E26-A899-C9AF-F81A-A4913733060B}"/>
              </a:ext>
            </a:extLst>
          </p:cNvPr>
          <p:cNvCxnSpPr>
            <a:cxnSpLocks/>
          </p:cNvCxnSpPr>
          <p:nvPr/>
        </p:nvCxnSpPr>
        <p:spPr bwMode="auto">
          <a:xfrm flipH="1" flipV="1">
            <a:off x="5765944" y="3945499"/>
            <a:ext cx="710417" cy="589575"/>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73" name="Gerade Verbindung mit Pfeil 17472">
            <a:extLst>
              <a:ext uri="{FF2B5EF4-FFF2-40B4-BE49-F238E27FC236}">
                <a16:creationId xmlns:a16="http://schemas.microsoft.com/office/drawing/2014/main" id="{59039831-F8E7-ABA9-06F1-215D97458B22}"/>
              </a:ext>
            </a:extLst>
          </p:cNvPr>
          <p:cNvCxnSpPr>
            <a:cxnSpLocks/>
          </p:cNvCxnSpPr>
          <p:nvPr/>
        </p:nvCxnSpPr>
        <p:spPr bwMode="auto">
          <a:xfrm flipH="1" flipV="1">
            <a:off x="5655543" y="2855243"/>
            <a:ext cx="891256" cy="619364"/>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78" name="Gerade Verbindung mit Pfeil 17477">
            <a:extLst>
              <a:ext uri="{FF2B5EF4-FFF2-40B4-BE49-F238E27FC236}">
                <a16:creationId xmlns:a16="http://schemas.microsoft.com/office/drawing/2014/main" id="{5C271883-0317-E007-17FC-F265E886004D}"/>
              </a:ext>
            </a:extLst>
          </p:cNvPr>
          <p:cNvCxnSpPr>
            <a:cxnSpLocks/>
          </p:cNvCxnSpPr>
          <p:nvPr/>
        </p:nvCxnSpPr>
        <p:spPr bwMode="auto">
          <a:xfrm flipH="1">
            <a:off x="2668040" y="2348861"/>
            <a:ext cx="774175" cy="58219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79" name="Gerade Verbindung mit Pfeil 17478">
            <a:extLst>
              <a:ext uri="{FF2B5EF4-FFF2-40B4-BE49-F238E27FC236}">
                <a16:creationId xmlns:a16="http://schemas.microsoft.com/office/drawing/2014/main" id="{6EB76CC9-CF78-CDD0-6C96-30B5D662BC0F}"/>
              </a:ext>
            </a:extLst>
          </p:cNvPr>
          <p:cNvCxnSpPr>
            <a:cxnSpLocks/>
          </p:cNvCxnSpPr>
          <p:nvPr/>
        </p:nvCxnSpPr>
        <p:spPr bwMode="auto">
          <a:xfrm flipH="1" flipV="1">
            <a:off x="2654254" y="2897521"/>
            <a:ext cx="844437" cy="53614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80" name="Gerade Verbindung mit Pfeil 17479">
            <a:extLst>
              <a:ext uri="{FF2B5EF4-FFF2-40B4-BE49-F238E27FC236}">
                <a16:creationId xmlns:a16="http://schemas.microsoft.com/office/drawing/2014/main" id="{EE3EFE12-2FDF-DBF4-161A-6B308FDD7595}"/>
              </a:ext>
            </a:extLst>
          </p:cNvPr>
          <p:cNvCxnSpPr>
            <a:cxnSpLocks/>
          </p:cNvCxnSpPr>
          <p:nvPr/>
        </p:nvCxnSpPr>
        <p:spPr bwMode="auto">
          <a:xfrm flipH="1">
            <a:off x="2732703" y="4542209"/>
            <a:ext cx="754208" cy="592157"/>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83" name="Gerade Verbindung mit Pfeil 17482">
            <a:extLst>
              <a:ext uri="{FF2B5EF4-FFF2-40B4-BE49-F238E27FC236}">
                <a16:creationId xmlns:a16="http://schemas.microsoft.com/office/drawing/2014/main" id="{F2D5CEE3-F679-F3AD-7C24-A350B6A987E5}"/>
              </a:ext>
            </a:extLst>
          </p:cNvPr>
          <p:cNvCxnSpPr>
            <a:cxnSpLocks/>
          </p:cNvCxnSpPr>
          <p:nvPr/>
        </p:nvCxnSpPr>
        <p:spPr bwMode="auto">
          <a:xfrm flipH="1" flipV="1">
            <a:off x="2703385" y="5105473"/>
            <a:ext cx="844437" cy="53614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88" name="Gerade Verbindung mit Pfeil 17487">
            <a:extLst>
              <a:ext uri="{FF2B5EF4-FFF2-40B4-BE49-F238E27FC236}">
                <a16:creationId xmlns:a16="http://schemas.microsoft.com/office/drawing/2014/main" id="{2EF187AB-288A-FF99-6650-D5AB831D1556}"/>
              </a:ext>
            </a:extLst>
          </p:cNvPr>
          <p:cNvCxnSpPr>
            <a:cxnSpLocks/>
          </p:cNvCxnSpPr>
          <p:nvPr/>
        </p:nvCxnSpPr>
        <p:spPr bwMode="auto">
          <a:xfrm flipV="1">
            <a:off x="3771133" y="2729027"/>
            <a:ext cx="0" cy="40406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96" name="Gerade Verbindung mit Pfeil 17495">
            <a:extLst>
              <a:ext uri="{FF2B5EF4-FFF2-40B4-BE49-F238E27FC236}">
                <a16:creationId xmlns:a16="http://schemas.microsoft.com/office/drawing/2014/main" id="{6BCD5511-C0B5-CBB9-B6FC-63F156041991}"/>
              </a:ext>
            </a:extLst>
          </p:cNvPr>
          <p:cNvCxnSpPr>
            <a:cxnSpLocks/>
          </p:cNvCxnSpPr>
          <p:nvPr/>
        </p:nvCxnSpPr>
        <p:spPr bwMode="auto">
          <a:xfrm flipV="1">
            <a:off x="3766371" y="3791884"/>
            <a:ext cx="0" cy="40406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97" name="Gerade Verbindung mit Pfeil 17496">
            <a:extLst>
              <a:ext uri="{FF2B5EF4-FFF2-40B4-BE49-F238E27FC236}">
                <a16:creationId xmlns:a16="http://schemas.microsoft.com/office/drawing/2014/main" id="{21D3E08D-DF63-3132-57F2-0A2AA5C8B0AC}"/>
              </a:ext>
            </a:extLst>
          </p:cNvPr>
          <p:cNvCxnSpPr>
            <a:cxnSpLocks/>
          </p:cNvCxnSpPr>
          <p:nvPr/>
        </p:nvCxnSpPr>
        <p:spPr bwMode="auto">
          <a:xfrm flipV="1">
            <a:off x="3797471" y="4973609"/>
            <a:ext cx="0" cy="404061"/>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500" name="Gerade Verbindung mit Pfeil 17499">
            <a:extLst>
              <a:ext uri="{FF2B5EF4-FFF2-40B4-BE49-F238E27FC236}">
                <a16:creationId xmlns:a16="http://schemas.microsoft.com/office/drawing/2014/main" id="{86F44EE4-4DBA-81CF-084C-85D938D62F63}"/>
              </a:ext>
            </a:extLst>
          </p:cNvPr>
          <p:cNvCxnSpPr>
            <a:cxnSpLocks/>
          </p:cNvCxnSpPr>
          <p:nvPr/>
        </p:nvCxnSpPr>
        <p:spPr bwMode="auto">
          <a:xfrm>
            <a:off x="4258123" y="4542209"/>
            <a:ext cx="2302097" cy="19229"/>
          </a:xfrm>
          <a:prstGeom prst="straightConnector1">
            <a:avLst/>
          </a:prstGeom>
          <a:ln w="38100">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517" name="Gerade Verbindung mit Pfeil 17516">
            <a:extLst>
              <a:ext uri="{FF2B5EF4-FFF2-40B4-BE49-F238E27FC236}">
                <a16:creationId xmlns:a16="http://schemas.microsoft.com/office/drawing/2014/main" id="{AF225E50-D614-1EF5-9BBD-774927E209CB}"/>
              </a:ext>
            </a:extLst>
          </p:cNvPr>
          <p:cNvCxnSpPr>
            <a:cxnSpLocks/>
          </p:cNvCxnSpPr>
          <p:nvPr/>
        </p:nvCxnSpPr>
        <p:spPr bwMode="auto">
          <a:xfrm>
            <a:off x="4243111" y="4501076"/>
            <a:ext cx="2402179" cy="1110536"/>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520" name="Gerade Verbindung mit Pfeil 17519">
            <a:extLst>
              <a:ext uri="{FF2B5EF4-FFF2-40B4-BE49-F238E27FC236}">
                <a16:creationId xmlns:a16="http://schemas.microsoft.com/office/drawing/2014/main" id="{DED2881D-79A1-0695-56DD-6AD3B8EF872C}"/>
              </a:ext>
            </a:extLst>
          </p:cNvPr>
          <p:cNvCxnSpPr>
            <a:cxnSpLocks/>
          </p:cNvCxnSpPr>
          <p:nvPr/>
        </p:nvCxnSpPr>
        <p:spPr bwMode="auto">
          <a:xfrm flipV="1">
            <a:off x="4258123" y="3474607"/>
            <a:ext cx="2275740" cy="1060467"/>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523" name="Gerade Verbindung mit Pfeil 17522">
            <a:extLst>
              <a:ext uri="{FF2B5EF4-FFF2-40B4-BE49-F238E27FC236}">
                <a16:creationId xmlns:a16="http://schemas.microsoft.com/office/drawing/2014/main" id="{1A7D4FEF-E640-6E2C-B923-9D9E2BF9D80F}"/>
              </a:ext>
            </a:extLst>
          </p:cNvPr>
          <p:cNvCxnSpPr>
            <a:cxnSpLocks/>
          </p:cNvCxnSpPr>
          <p:nvPr/>
        </p:nvCxnSpPr>
        <p:spPr bwMode="auto">
          <a:xfrm flipV="1">
            <a:off x="3842412" y="3765475"/>
            <a:ext cx="0" cy="471685"/>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527" name="Gerade Verbindung mit Pfeil 17526">
            <a:extLst>
              <a:ext uri="{FF2B5EF4-FFF2-40B4-BE49-F238E27FC236}">
                <a16:creationId xmlns:a16="http://schemas.microsoft.com/office/drawing/2014/main" id="{066EC929-4F45-D4DC-8B78-EDD1726B9971}"/>
              </a:ext>
            </a:extLst>
          </p:cNvPr>
          <p:cNvCxnSpPr>
            <a:cxnSpLocks/>
          </p:cNvCxnSpPr>
          <p:nvPr/>
        </p:nvCxnSpPr>
        <p:spPr bwMode="auto">
          <a:xfrm flipV="1">
            <a:off x="4284480" y="4550161"/>
            <a:ext cx="2275740" cy="1060467"/>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pic>
        <p:nvPicPr>
          <p:cNvPr id="17528" name="Grafik 17527" descr="Bauer Silhouette">
            <a:extLst>
              <a:ext uri="{FF2B5EF4-FFF2-40B4-BE49-F238E27FC236}">
                <a16:creationId xmlns:a16="http://schemas.microsoft.com/office/drawing/2014/main" id="{17272C84-AC1B-EB51-457C-450F98F330A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004" t="3901" r="9695" b="8005"/>
          <a:stretch/>
        </p:blipFill>
        <p:spPr>
          <a:xfrm>
            <a:off x="6593291" y="2012735"/>
            <a:ext cx="541274" cy="540000"/>
          </a:xfrm>
          <a:prstGeom prst="rect">
            <a:avLst/>
          </a:prstGeom>
        </p:spPr>
      </p:pic>
      <p:cxnSp>
        <p:nvCxnSpPr>
          <p:cNvPr id="17529" name="Gerade Verbindung mit Pfeil 17528">
            <a:extLst>
              <a:ext uri="{FF2B5EF4-FFF2-40B4-BE49-F238E27FC236}">
                <a16:creationId xmlns:a16="http://schemas.microsoft.com/office/drawing/2014/main" id="{5EA49376-4F36-1A46-1321-709CD802F93A}"/>
              </a:ext>
            </a:extLst>
          </p:cNvPr>
          <p:cNvCxnSpPr>
            <a:cxnSpLocks/>
          </p:cNvCxnSpPr>
          <p:nvPr/>
        </p:nvCxnSpPr>
        <p:spPr bwMode="auto">
          <a:xfrm flipV="1">
            <a:off x="4209129" y="2301113"/>
            <a:ext cx="2267232" cy="1194882"/>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534" name="Gerade Verbindung mit Pfeil 17533">
            <a:extLst>
              <a:ext uri="{FF2B5EF4-FFF2-40B4-BE49-F238E27FC236}">
                <a16:creationId xmlns:a16="http://schemas.microsoft.com/office/drawing/2014/main" id="{69BC86EA-66C5-F331-CA22-9FE326E4E3F6}"/>
              </a:ext>
            </a:extLst>
          </p:cNvPr>
          <p:cNvCxnSpPr>
            <a:cxnSpLocks/>
          </p:cNvCxnSpPr>
          <p:nvPr/>
        </p:nvCxnSpPr>
        <p:spPr bwMode="auto">
          <a:xfrm flipH="1">
            <a:off x="5689670" y="2322225"/>
            <a:ext cx="754208" cy="535925"/>
          </a:xfrm>
          <a:prstGeom prst="straightConnector1">
            <a:avLst/>
          </a:prstGeom>
          <a:ln>
            <a:solidFill>
              <a:schemeClr val="bg2"/>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08" name="Gerade Verbindung mit Pfeil 17407">
            <a:extLst>
              <a:ext uri="{FF2B5EF4-FFF2-40B4-BE49-F238E27FC236}">
                <a16:creationId xmlns:a16="http://schemas.microsoft.com/office/drawing/2014/main" id="{520F5D8B-FB03-77F3-5A5A-AB50BE0FD981}"/>
              </a:ext>
            </a:extLst>
          </p:cNvPr>
          <p:cNvCxnSpPr>
            <a:cxnSpLocks/>
          </p:cNvCxnSpPr>
          <p:nvPr/>
        </p:nvCxnSpPr>
        <p:spPr bwMode="auto">
          <a:xfrm flipV="1">
            <a:off x="4222840" y="3488422"/>
            <a:ext cx="2230777" cy="23298"/>
          </a:xfrm>
          <a:prstGeom prst="straightConnector1">
            <a:avLst/>
          </a:prstGeom>
          <a:ln w="12700">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420" name="Gerade Verbindung mit Pfeil 17419">
            <a:extLst>
              <a:ext uri="{FF2B5EF4-FFF2-40B4-BE49-F238E27FC236}">
                <a16:creationId xmlns:a16="http://schemas.microsoft.com/office/drawing/2014/main" id="{4E47A61E-50DB-81F8-C516-9E2174C5691B}"/>
              </a:ext>
            </a:extLst>
          </p:cNvPr>
          <p:cNvCxnSpPr>
            <a:cxnSpLocks/>
          </p:cNvCxnSpPr>
          <p:nvPr/>
        </p:nvCxnSpPr>
        <p:spPr bwMode="auto">
          <a:xfrm flipV="1">
            <a:off x="4208089" y="2332767"/>
            <a:ext cx="2235789" cy="41627"/>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427" name="Gerade Verbindung mit Pfeil 17426">
            <a:extLst>
              <a:ext uri="{FF2B5EF4-FFF2-40B4-BE49-F238E27FC236}">
                <a16:creationId xmlns:a16="http://schemas.microsoft.com/office/drawing/2014/main" id="{F7EFB1A7-DE58-0801-8D19-67ABE5BD8403}"/>
              </a:ext>
            </a:extLst>
          </p:cNvPr>
          <p:cNvCxnSpPr>
            <a:cxnSpLocks/>
          </p:cNvCxnSpPr>
          <p:nvPr/>
        </p:nvCxnSpPr>
        <p:spPr bwMode="auto">
          <a:xfrm flipV="1">
            <a:off x="3851361" y="2689599"/>
            <a:ext cx="0" cy="471685"/>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28" name="Gerade Verbindung mit Pfeil 17427">
            <a:extLst>
              <a:ext uri="{FF2B5EF4-FFF2-40B4-BE49-F238E27FC236}">
                <a16:creationId xmlns:a16="http://schemas.microsoft.com/office/drawing/2014/main" id="{2FF9C8D7-47DE-D72B-BD29-0518E217EBF1}"/>
              </a:ext>
            </a:extLst>
          </p:cNvPr>
          <p:cNvCxnSpPr>
            <a:cxnSpLocks/>
          </p:cNvCxnSpPr>
          <p:nvPr/>
        </p:nvCxnSpPr>
        <p:spPr bwMode="auto">
          <a:xfrm flipV="1">
            <a:off x="3857622" y="4931003"/>
            <a:ext cx="0" cy="471685"/>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30" name="Gerade Verbindung mit Pfeil 17429">
            <a:extLst>
              <a:ext uri="{FF2B5EF4-FFF2-40B4-BE49-F238E27FC236}">
                <a16:creationId xmlns:a16="http://schemas.microsoft.com/office/drawing/2014/main" id="{6DCD78E1-AD21-5A56-0FB2-03C47651F563}"/>
              </a:ext>
            </a:extLst>
          </p:cNvPr>
          <p:cNvCxnSpPr>
            <a:cxnSpLocks/>
          </p:cNvCxnSpPr>
          <p:nvPr/>
        </p:nvCxnSpPr>
        <p:spPr bwMode="auto">
          <a:xfrm>
            <a:off x="4213101" y="2393764"/>
            <a:ext cx="2306013" cy="1077139"/>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433" name="Gerade Verbindung mit Pfeil 17432">
            <a:extLst>
              <a:ext uri="{FF2B5EF4-FFF2-40B4-BE49-F238E27FC236}">
                <a16:creationId xmlns:a16="http://schemas.microsoft.com/office/drawing/2014/main" id="{2AB8BCF0-2A1D-9823-70B9-EC3B6468E051}"/>
              </a:ext>
            </a:extLst>
          </p:cNvPr>
          <p:cNvCxnSpPr>
            <a:cxnSpLocks/>
          </p:cNvCxnSpPr>
          <p:nvPr/>
        </p:nvCxnSpPr>
        <p:spPr bwMode="auto">
          <a:xfrm>
            <a:off x="4179578" y="3492019"/>
            <a:ext cx="2306013" cy="1077139"/>
          </a:xfrm>
          <a:prstGeom prst="straightConnector1">
            <a:avLst/>
          </a:prstGeom>
          <a:ln w="9525">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7434" name="Gerade Verbindung mit Pfeil 17433">
            <a:extLst>
              <a:ext uri="{FF2B5EF4-FFF2-40B4-BE49-F238E27FC236}">
                <a16:creationId xmlns:a16="http://schemas.microsoft.com/office/drawing/2014/main" id="{3B8A3D55-3A9F-EF46-906B-7013A61D76D2}"/>
              </a:ext>
            </a:extLst>
          </p:cNvPr>
          <p:cNvCxnSpPr>
            <a:cxnSpLocks/>
          </p:cNvCxnSpPr>
          <p:nvPr/>
        </p:nvCxnSpPr>
        <p:spPr bwMode="auto">
          <a:xfrm flipV="1">
            <a:off x="2878144" y="4680559"/>
            <a:ext cx="595951" cy="452282"/>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36" name="Gerade Verbindung mit Pfeil 17435">
            <a:extLst>
              <a:ext uri="{FF2B5EF4-FFF2-40B4-BE49-F238E27FC236}">
                <a16:creationId xmlns:a16="http://schemas.microsoft.com/office/drawing/2014/main" id="{076F6E71-EE14-10F8-33EA-B697C96DD196}"/>
              </a:ext>
            </a:extLst>
          </p:cNvPr>
          <p:cNvCxnSpPr>
            <a:cxnSpLocks/>
          </p:cNvCxnSpPr>
          <p:nvPr/>
        </p:nvCxnSpPr>
        <p:spPr bwMode="auto">
          <a:xfrm>
            <a:off x="2806200" y="2915583"/>
            <a:ext cx="632723" cy="39397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38" name="Gerade Verbindung mit Pfeil 17437">
            <a:extLst>
              <a:ext uri="{FF2B5EF4-FFF2-40B4-BE49-F238E27FC236}">
                <a16:creationId xmlns:a16="http://schemas.microsoft.com/office/drawing/2014/main" id="{45D44C8C-E1AF-7CC0-18DB-1B15E7274725}"/>
              </a:ext>
            </a:extLst>
          </p:cNvPr>
          <p:cNvCxnSpPr>
            <a:cxnSpLocks/>
          </p:cNvCxnSpPr>
          <p:nvPr/>
        </p:nvCxnSpPr>
        <p:spPr bwMode="auto">
          <a:xfrm flipV="1">
            <a:off x="2771191" y="2486591"/>
            <a:ext cx="616513" cy="44446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17443" name="Gerade Verbindung mit Pfeil 17442">
            <a:extLst>
              <a:ext uri="{FF2B5EF4-FFF2-40B4-BE49-F238E27FC236}">
                <a16:creationId xmlns:a16="http://schemas.microsoft.com/office/drawing/2014/main" id="{D2EE23E5-70F9-C4BB-D2EC-4ED7D4555E6E}"/>
              </a:ext>
            </a:extLst>
          </p:cNvPr>
          <p:cNvCxnSpPr>
            <a:cxnSpLocks/>
          </p:cNvCxnSpPr>
          <p:nvPr/>
        </p:nvCxnSpPr>
        <p:spPr bwMode="auto">
          <a:xfrm>
            <a:off x="2875633" y="5109463"/>
            <a:ext cx="632723" cy="39397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pic>
        <p:nvPicPr>
          <p:cNvPr id="5" name="Grafik 4" descr="Fabrik mit einfarbiger Füllung">
            <a:extLst>
              <a:ext uri="{FF2B5EF4-FFF2-40B4-BE49-F238E27FC236}">
                <a16:creationId xmlns:a16="http://schemas.microsoft.com/office/drawing/2014/main" id="{99D2A435-651F-DCF4-AFB8-60E2A8AAFE3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549008" y="4317750"/>
            <a:ext cx="540406" cy="540406"/>
          </a:xfrm>
          <a:prstGeom prst="rect">
            <a:avLst/>
          </a:prstGeom>
        </p:spPr>
      </p:pic>
      <p:pic>
        <p:nvPicPr>
          <p:cNvPr id="7" name="Grafik 6" descr="Fabrik mit einfarbiger Füllung">
            <a:extLst>
              <a:ext uri="{FF2B5EF4-FFF2-40B4-BE49-F238E27FC236}">
                <a16:creationId xmlns:a16="http://schemas.microsoft.com/office/drawing/2014/main" id="{61EC33B0-9582-4B73-2D0B-90CE300189C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573623" y="5523352"/>
            <a:ext cx="540406" cy="540406"/>
          </a:xfrm>
          <a:prstGeom prst="rect">
            <a:avLst/>
          </a:prstGeom>
        </p:spPr>
      </p:pic>
      <p:cxnSp>
        <p:nvCxnSpPr>
          <p:cNvPr id="2" name="Gerade Verbindung mit Pfeil 1">
            <a:extLst>
              <a:ext uri="{FF2B5EF4-FFF2-40B4-BE49-F238E27FC236}">
                <a16:creationId xmlns:a16="http://schemas.microsoft.com/office/drawing/2014/main" id="{C0818AF0-7EC7-47AA-6C97-31A99FDF2A04}"/>
              </a:ext>
            </a:extLst>
          </p:cNvPr>
          <p:cNvCxnSpPr>
            <a:cxnSpLocks/>
          </p:cNvCxnSpPr>
          <p:nvPr/>
        </p:nvCxnSpPr>
        <p:spPr bwMode="auto">
          <a:xfrm flipV="1">
            <a:off x="7000816" y="4776264"/>
            <a:ext cx="0" cy="471685"/>
          </a:xfrm>
          <a:prstGeom prst="straightConnector1">
            <a:avLst/>
          </a:prstGeom>
          <a:ln w="38100">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4" name="Gerade Verbindung mit Pfeil 3">
            <a:extLst>
              <a:ext uri="{FF2B5EF4-FFF2-40B4-BE49-F238E27FC236}">
                <a16:creationId xmlns:a16="http://schemas.microsoft.com/office/drawing/2014/main" id="{976C2004-2FAB-7EEB-CC0A-55F601ADEAC2}"/>
              </a:ext>
            </a:extLst>
          </p:cNvPr>
          <p:cNvCxnSpPr>
            <a:cxnSpLocks/>
          </p:cNvCxnSpPr>
          <p:nvPr/>
        </p:nvCxnSpPr>
        <p:spPr bwMode="auto">
          <a:xfrm flipH="1">
            <a:off x="4172415" y="1822069"/>
            <a:ext cx="754208" cy="535925"/>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6" name="Gerade Verbindung mit Pfeil 5">
            <a:extLst>
              <a:ext uri="{FF2B5EF4-FFF2-40B4-BE49-F238E27FC236}">
                <a16:creationId xmlns:a16="http://schemas.microsoft.com/office/drawing/2014/main" id="{29710B6D-F323-3BFF-D2C5-DF34B8FF6050}"/>
              </a:ext>
            </a:extLst>
          </p:cNvPr>
          <p:cNvCxnSpPr>
            <a:cxnSpLocks/>
          </p:cNvCxnSpPr>
          <p:nvPr/>
        </p:nvCxnSpPr>
        <p:spPr bwMode="auto">
          <a:xfrm flipH="1" flipV="1">
            <a:off x="5632168" y="1829717"/>
            <a:ext cx="745221" cy="483451"/>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sp>
        <p:nvSpPr>
          <p:cNvPr id="10" name="Textplatzhalter 4">
            <a:extLst>
              <a:ext uri="{FF2B5EF4-FFF2-40B4-BE49-F238E27FC236}">
                <a16:creationId xmlns:a16="http://schemas.microsoft.com/office/drawing/2014/main" id="{0F27B035-F27E-DE68-D72F-05EF3A5BB926}"/>
              </a:ext>
            </a:extLst>
          </p:cNvPr>
          <p:cNvSpPr txBox="1">
            <a:spLocks noChangeArrowheads="1"/>
          </p:cNvSpPr>
          <p:nvPr/>
        </p:nvSpPr>
        <p:spPr bwMode="auto">
          <a:xfrm>
            <a:off x="7477495" y="5074175"/>
            <a:ext cx="174692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2" charset="2"/>
              <a:buNone/>
              <a:defRPr sz="1400">
                <a:solidFill>
                  <a:schemeClr val="tx1"/>
                </a:solidFill>
                <a:latin typeface="+mn-lt"/>
                <a:ea typeface="MS PGothic" panose="020B0600070205080204" pitchFamily="34" charset="-128"/>
                <a:cs typeface="MS PGothic" charset="0"/>
              </a:defRPr>
            </a:lvl1pPr>
            <a:lvl2pPr marL="457200" indent="0" algn="l" rtl="0" eaLnBrk="0" fontAlgn="base" hangingPunct="0">
              <a:spcBef>
                <a:spcPct val="20000"/>
              </a:spcBef>
              <a:spcAft>
                <a:spcPct val="0"/>
              </a:spcAft>
              <a:buClr>
                <a:schemeClr val="accent2"/>
              </a:buClr>
              <a:buFont typeface="Wingdings" pitchFamily="2" charset="2"/>
              <a:buNone/>
              <a:defRPr sz="1200">
                <a:solidFill>
                  <a:schemeClr val="tx1"/>
                </a:solidFill>
                <a:latin typeface="+mn-lt"/>
                <a:ea typeface="MS PGothic" panose="020B0600070205080204" pitchFamily="34" charset="-128"/>
                <a:cs typeface="MS PGothic" charset="0"/>
              </a:defRPr>
            </a:lvl2pPr>
            <a:lvl3pPr marL="914400" indent="0" algn="l" rtl="0" eaLnBrk="0" fontAlgn="base" hangingPunct="0">
              <a:spcBef>
                <a:spcPct val="20000"/>
              </a:spcBef>
              <a:spcAft>
                <a:spcPct val="0"/>
              </a:spcAft>
              <a:buClr>
                <a:schemeClr val="accent2"/>
              </a:buClr>
              <a:buFont typeface="Wingdings" pitchFamily="2" charset="2"/>
              <a:buNone/>
              <a:defRPr sz="1000">
                <a:solidFill>
                  <a:schemeClr val="tx1"/>
                </a:solidFill>
                <a:latin typeface="+mn-lt"/>
                <a:ea typeface="MS PGothic" panose="020B0600070205080204" pitchFamily="34" charset="-128"/>
                <a:cs typeface="MS PGothic" charset="0"/>
              </a:defRPr>
            </a:lvl3pPr>
            <a:lvl4pPr marL="1371600" indent="0" algn="l" rtl="0" eaLnBrk="0" fontAlgn="base" hangingPunct="0">
              <a:spcBef>
                <a:spcPct val="20000"/>
              </a:spcBef>
              <a:spcAft>
                <a:spcPct val="0"/>
              </a:spcAft>
              <a:buClr>
                <a:schemeClr val="accent2"/>
              </a:buClr>
              <a:buFont typeface="Wingdings" pitchFamily="2" charset="2"/>
              <a:buNone/>
              <a:defRPr sz="900">
                <a:solidFill>
                  <a:schemeClr val="tx1"/>
                </a:solidFill>
                <a:latin typeface="+mn-lt"/>
                <a:ea typeface="MS PGothic" panose="020B0600070205080204" pitchFamily="34" charset="-128"/>
                <a:cs typeface="MS PGothic" charset="0"/>
              </a:defRPr>
            </a:lvl4pPr>
            <a:lvl5pPr marL="1828800" indent="0" algn="l" rtl="0" eaLnBrk="0" fontAlgn="base" hangingPunct="0">
              <a:spcBef>
                <a:spcPct val="20000"/>
              </a:spcBef>
              <a:spcAft>
                <a:spcPct val="0"/>
              </a:spcAft>
              <a:buClr>
                <a:schemeClr val="accent2"/>
              </a:buClr>
              <a:buFont typeface="Wingdings" pitchFamily="2" charset="2"/>
              <a:buNone/>
              <a:defRPr sz="900">
                <a:solidFill>
                  <a:schemeClr val="tx1"/>
                </a:solidFill>
                <a:latin typeface="+mn-lt"/>
                <a:ea typeface="MS PGothic" panose="020B0600070205080204" pitchFamily="34" charset="-128"/>
                <a:cs typeface="MS PGothic" charset="0"/>
              </a:defRPr>
            </a:lvl5pPr>
            <a:lvl6pPr marL="2286000" indent="0" algn="l" rtl="0" fontAlgn="base">
              <a:spcBef>
                <a:spcPct val="20000"/>
              </a:spcBef>
              <a:spcAft>
                <a:spcPct val="0"/>
              </a:spcAft>
              <a:buClr>
                <a:schemeClr val="accent2"/>
              </a:buClr>
              <a:buFont typeface="Wingdings" pitchFamily="-32" charset="2"/>
              <a:buNone/>
              <a:defRPr sz="900">
                <a:solidFill>
                  <a:schemeClr val="tx1"/>
                </a:solidFill>
                <a:latin typeface="+mn-lt"/>
              </a:defRPr>
            </a:lvl6pPr>
            <a:lvl7pPr marL="2743200" indent="0" algn="l" rtl="0" fontAlgn="base">
              <a:spcBef>
                <a:spcPct val="20000"/>
              </a:spcBef>
              <a:spcAft>
                <a:spcPct val="0"/>
              </a:spcAft>
              <a:buClr>
                <a:schemeClr val="accent2"/>
              </a:buClr>
              <a:buFont typeface="Wingdings" pitchFamily="-32" charset="2"/>
              <a:buNone/>
              <a:defRPr sz="900">
                <a:solidFill>
                  <a:schemeClr val="tx1"/>
                </a:solidFill>
                <a:latin typeface="+mn-lt"/>
              </a:defRPr>
            </a:lvl7pPr>
            <a:lvl8pPr marL="3200400" indent="0" algn="l" rtl="0" fontAlgn="base">
              <a:spcBef>
                <a:spcPct val="20000"/>
              </a:spcBef>
              <a:spcAft>
                <a:spcPct val="0"/>
              </a:spcAft>
              <a:buClr>
                <a:schemeClr val="accent2"/>
              </a:buClr>
              <a:buFont typeface="Wingdings" pitchFamily="-32" charset="2"/>
              <a:buNone/>
              <a:defRPr sz="900">
                <a:solidFill>
                  <a:schemeClr val="tx1"/>
                </a:solidFill>
                <a:latin typeface="+mn-lt"/>
              </a:defRPr>
            </a:lvl8pPr>
            <a:lvl9pPr marL="3657600" indent="0" algn="l" rtl="0" fontAlgn="base">
              <a:spcBef>
                <a:spcPct val="20000"/>
              </a:spcBef>
              <a:spcAft>
                <a:spcPct val="0"/>
              </a:spcAft>
              <a:buClr>
                <a:schemeClr val="accent2"/>
              </a:buClr>
              <a:buFont typeface="Wingdings" pitchFamily="-32" charset="2"/>
              <a:buNone/>
              <a:defRPr sz="900">
                <a:solidFill>
                  <a:schemeClr val="tx1"/>
                </a:solidFill>
                <a:latin typeface="+mn-lt"/>
              </a:defRPr>
            </a:lvl9pPr>
          </a:lstStyle>
          <a:p>
            <a:endParaRPr lang="en-GB" sz="1200" b="1" kern="0" dirty="0">
              <a:solidFill>
                <a:srgbClr val="0070C0"/>
              </a:solidFill>
              <a:latin typeface="Calibri" panose="020F0502020204030204" pitchFamily="34" charset="0"/>
            </a:endParaRPr>
          </a:p>
          <a:p>
            <a:endParaRPr lang="en-GB" sz="1200" b="1" kern="0" dirty="0">
              <a:solidFill>
                <a:srgbClr val="0070C0"/>
              </a:solidFill>
              <a:latin typeface="Calibri" panose="020F0502020204030204" pitchFamily="34" charset="0"/>
            </a:endParaRPr>
          </a:p>
          <a:p>
            <a:endParaRPr lang="en-GB" sz="1200" b="1" kern="0" dirty="0">
              <a:solidFill>
                <a:srgbClr val="0070C0"/>
              </a:solidFill>
              <a:latin typeface="Calibri" panose="020F0502020204030204" pitchFamily="34" charset="0"/>
            </a:endParaRPr>
          </a:p>
          <a:p>
            <a:endParaRPr lang="en-GB" sz="1200" b="1" kern="0" dirty="0">
              <a:solidFill>
                <a:srgbClr val="0070C0"/>
              </a:solidFill>
              <a:latin typeface="Calibri" panose="020F0502020204030204" pitchFamily="34" charset="0"/>
            </a:endParaRPr>
          </a:p>
          <a:p>
            <a:endParaRPr lang="en-GB" sz="1200" b="1" kern="0" dirty="0">
              <a:solidFill>
                <a:schemeClr val="bg2"/>
              </a:solidFill>
              <a:latin typeface="Calibri" panose="020F0502020204030204" pitchFamily="34" charset="0"/>
            </a:endParaRPr>
          </a:p>
          <a:p>
            <a:endParaRPr lang="en-GB" sz="1200" b="1" kern="0" dirty="0">
              <a:solidFill>
                <a:schemeClr val="bg2"/>
              </a:solidFill>
              <a:latin typeface="Calibri" panose="020F0502020204030204" pitchFamily="34" charset="0"/>
            </a:endParaRPr>
          </a:p>
          <a:p>
            <a:endParaRPr lang="en-GB" sz="1200" kern="0" dirty="0">
              <a:solidFill>
                <a:schemeClr val="bg2"/>
              </a:solidFill>
              <a:latin typeface="Calibri" panose="020F0502020204030204" pitchFamily="34" charset="0"/>
            </a:endParaRPr>
          </a:p>
        </p:txBody>
      </p:sp>
      <p:cxnSp>
        <p:nvCxnSpPr>
          <p:cNvPr id="8" name="Gerade Verbindung mit Pfeil 7">
            <a:extLst>
              <a:ext uri="{FF2B5EF4-FFF2-40B4-BE49-F238E27FC236}">
                <a16:creationId xmlns:a16="http://schemas.microsoft.com/office/drawing/2014/main" id="{679FC8E2-165A-18E1-5E7D-FA89B49FB646}"/>
              </a:ext>
            </a:extLst>
          </p:cNvPr>
          <p:cNvCxnSpPr>
            <a:cxnSpLocks/>
          </p:cNvCxnSpPr>
          <p:nvPr/>
        </p:nvCxnSpPr>
        <p:spPr bwMode="auto">
          <a:xfrm>
            <a:off x="421879" y="5760371"/>
            <a:ext cx="953012" cy="0"/>
          </a:xfrm>
          <a:prstGeom prst="straightConnector1">
            <a:avLst/>
          </a:prstGeom>
          <a:ln w="38100">
            <a:solidFill>
              <a:srgbClr val="00B05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20" name="Gerade Verbindung mit Pfeil 19">
            <a:extLst>
              <a:ext uri="{FF2B5EF4-FFF2-40B4-BE49-F238E27FC236}">
                <a16:creationId xmlns:a16="http://schemas.microsoft.com/office/drawing/2014/main" id="{217C0835-FEDF-DDC7-85DF-FAA484A393ED}"/>
              </a:ext>
            </a:extLst>
          </p:cNvPr>
          <p:cNvCxnSpPr>
            <a:cxnSpLocks/>
            <a:stCxn id="36" idx="0"/>
          </p:cNvCxnSpPr>
          <p:nvPr/>
        </p:nvCxnSpPr>
        <p:spPr bwMode="auto">
          <a:xfrm flipV="1">
            <a:off x="5377655" y="4600520"/>
            <a:ext cx="1075489" cy="931378"/>
          </a:xfrm>
          <a:prstGeom prst="straightConnector1">
            <a:avLst/>
          </a:prstGeom>
          <a:ln w="38100">
            <a:solidFill>
              <a:srgbClr val="92D05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22" name="Gerade Verbindung mit Pfeil 21">
            <a:extLst>
              <a:ext uri="{FF2B5EF4-FFF2-40B4-BE49-F238E27FC236}">
                <a16:creationId xmlns:a16="http://schemas.microsoft.com/office/drawing/2014/main" id="{6CBDB5F0-99A0-94F8-DF8C-F201873DAE93}"/>
              </a:ext>
            </a:extLst>
          </p:cNvPr>
          <p:cNvCxnSpPr>
            <a:cxnSpLocks/>
            <a:stCxn id="36" idx="0"/>
          </p:cNvCxnSpPr>
          <p:nvPr/>
        </p:nvCxnSpPr>
        <p:spPr bwMode="auto">
          <a:xfrm flipH="1" flipV="1">
            <a:off x="4170163" y="4526714"/>
            <a:ext cx="1207492" cy="1005184"/>
          </a:xfrm>
          <a:prstGeom prst="straightConnector1">
            <a:avLst/>
          </a:prstGeom>
          <a:ln w="38100">
            <a:solidFill>
              <a:srgbClr val="92D05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40" name="Gerade Verbindung mit Pfeil 39">
            <a:extLst>
              <a:ext uri="{FF2B5EF4-FFF2-40B4-BE49-F238E27FC236}">
                <a16:creationId xmlns:a16="http://schemas.microsoft.com/office/drawing/2014/main" id="{D70148A5-A352-40D2-1CAC-3B4AEBD1970E}"/>
              </a:ext>
            </a:extLst>
          </p:cNvPr>
          <p:cNvCxnSpPr>
            <a:cxnSpLocks/>
          </p:cNvCxnSpPr>
          <p:nvPr/>
        </p:nvCxnSpPr>
        <p:spPr bwMode="auto">
          <a:xfrm flipH="1" flipV="1">
            <a:off x="4208089" y="3550021"/>
            <a:ext cx="804242" cy="1521194"/>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41" name="Gerade Verbindung mit Pfeil 40">
            <a:extLst>
              <a:ext uri="{FF2B5EF4-FFF2-40B4-BE49-F238E27FC236}">
                <a16:creationId xmlns:a16="http://schemas.microsoft.com/office/drawing/2014/main" id="{5545D2A2-2A30-E9C9-4788-8C9CEFE614C1}"/>
              </a:ext>
            </a:extLst>
          </p:cNvPr>
          <p:cNvCxnSpPr>
            <a:cxnSpLocks/>
          </p:cNvCxnSpPr>
          <p:nvPr/>
        </p:nvCxnSpPr>
        <p:spPr bwMode="auto">
          <a:xfrm flipH="1" flipV="1">
            <a:off x="5689125" y="2839418"/>
            <a:ext cx="772787" cy="1709601"/>
          </a:xfrm>
          <a:prstGeom prst="straightConnector1">
            <a:avLst/>
          </a:prstGeom>
          <a:ln>
            <a:solidFill>
              <a:schemeClr val="bg2"/>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27" name="Gerade Verbindung mit Pfeil 26">
            <a:extLst>
              <a:ext uri="{FF2B5EF4-FFF2-40B4-BE49-F238E27FC236}">
                <a16:creationId xmlns:a16="http://schemas.microsoft.com/office/drawing/2014/main" id="{EB3EB793-379F-E02C-0671-11A61607F24D}"/>
              </a:ext>
            </a:extLst>
          </p:cNvPr>
          <p:cNvCxnSpPr>
            <a:cxnSpLocks/>
          </p:cNvCxnSpPr>
          <p:nvPr/>
        </p:nvCxnSpPr>
        <p:spPr bwMode="auto">
          <a:xfrm>
            <a:off x="4243111" y="5654538"/>
            <a:ext cx="632723" cy="39397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29" name="Gerade Verbindung mit Pfeil 28">
            <a:extLst>
              <a:ext uri="{FF2B5EF4-FFF2-40B4-BE49-F238E27FC236}">
                <a16:creationId xmlns:a16="http://schemas.microsoft.com/office/drawing/2014/main" id="{63E0C6BB-984D-43A4-5453-62FD96B23446}"/>
              </a:ext>
            </a:extLst>
          </p:cNvPr>
          <p:cNvCxnSpPr>
            <a:cxnSpLocks/>
          </p:cNvCxnSpPr>
          <p:nvPr/>
        </p:nvCxnSpPr>
        <p:spPr bwMode="auto">
          <a:xfrm flipV="1">
            <a:off x="5978571" y="5668318"/>
            <a:ext cx="616513" cy="44446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30" name="Gerade Verbindung mit Pfeil 29">
            <a:extLst>
              <a:ext uri="{FF2B5EF4-FFF2-40B4-BE49-F238E27FC236}">
                <a16:creationId xmlns:a16="http://schemas.microsoft.com/office/drawing/2014/main" id="{C111D67F-5CF8-8284-9D7E-5E6F456F8054}"/>
              </a:ext>
            </a:extLst>
          </p:cNvPr>
          <p:cNvCxnSpPr>
            <a:cxnSpLocks/>
          </p:cNvCxnSpPr>
          <p:nvPr/>
        </p:nvCxnSpPr>
        <p:spPr bwMode="auto">
          <a:xfrm flipV="1">
            <a:off x="4298301" y="1926128"/>
            <a:ext cx="616513" cy="44446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31" name="Gerade Verbindung mit Pfeil 30">
            <a:extLst>
              <a:ext uri="{FF2B5EF4-FFF2-40B4-BE49-F238E27FC236}">
                <a16:creationId xmlns:a16="http://schemas.microsoft.com/office/drawing/2014/main" id="{309D1C9B-6625-85F5-B591-1ECA34C965CF}"/>
              </a:ext>
            </a:extLst>
          </p:cNvPr>
          <p:cNvCxnSpPr>
            <a:cxnSpLocks/>
          </p:cNvCxnSpPr>
          <p:nvPr/>
        </p:nvCxnSpPr>
        <p:spPr bwMode="auto">
          <a:xfrm>
            <a:off x="5586211" y="1926327"/>
            <a:ext cx="632723" cy="393976"/>
          </a:xfrm>
          <a:prstGeom prst="straightConnector1">
            <a:avLst/>
          </a:prstGeom>
          <a:ln w="9525">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38" name="Gerade Verbindung mit Pfeil 37">
            <a:extLst>
              <a:ext uri="{FF2B5EF4-FFF2-40B4-BE49-F238E27FC236}">
                <a16:creationId xmlns:a16="http://schemas.microsoft.com/office/drawing/2014/main" id="{437B726C-9D93-1988-B559-467C31275EA8}"/>
              </a:ext>
            </a:extLst>
          </p:cNvPr>
          <p:cNvCxnSpPr>
            <a:cxnSpLocks/>
          </p:cNvCxnSpPr>
          <p:nvPr/>
        </p:nvCxnSpPr>
        <p:spPr bwMode="auto">
          <a:xfrm>
            <a:off x="421879" y="5296416"/>
            <a:ext cx="953012" cy="0"/>
          </a:xfrm>
          <a:prstGeom prst="straightConnector1">
            <a:avLst/>
          </a:prstGeom>
          <a:ln w="38100">
            <a:solidFill>
              <a:srgbClr val="0070C0"/>
            </a:solidFill>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43" name="Textplatzhalter 4">
            <a:extLst>
              <a:ext uri="{FF2B5EF4-FFF2-40B4-BE49-F238E27FC236}">
                <a16:creationId xmlns:a16="http://schemas.microsoft.com/office/drawing/2014/main" id="{2786518F-8B9E-201B-24F5-F8D5D3C03560}"/>
              </a:ext>
            </a:extLst>
          </p:cNvPr>
          <p:cNvSpPr>
            <a:spLocks noGrp="1" noChangeArrowheads="1"/>
          </p:cNvSpPr>
          <p:nvPr>
            <p:ph type="body" sz="half" idx="2"/>
          </p:nvPr>
        </p:nvSpPr>
        <p:spPr>
          <a:xfrm>
            <a:off x="289788" y="1525095"/>
            <a:ext cx="1746920" cy="4538663"/>
          </a:xfrm>
          <a:ln>
            <a:solidFill>
              <a:srgbClr val="92D050"/>
            </a:solidFill>
          </a:ln>
        </p:spPr>
        <p:txBody>
          <a:bodyPr/>
          <a:lstStyle/>
          <a:p>
            <a:r>
              <a:rPr lang="en-GB" sz="1200" b="1" dirty="0">
                <a:solidFill>
                  <a:schemeClr val="bg2"/>
                </a:solidFill>
                <a:latin typeface="Calibri" panose="020F0502020204030204" pitchFamily="34" charset="0"/>
              </a:rPr>
              <a:t>7.2. Multiple Users</a:t>
            </a:r>
          </a:p>
          <a:p>
            <a:r>
              <a:rPr lang="de-DE" sz="1200" dirty="0" err="1">
                <a:solidFill>
                  <a:schemeClr val="bg2"/>
                </a:solidFill>
                <a:latin typeface="Calibri" panose="020F0502020204030204" pitchFamily="34" charset="0"/>
              </a:rPr>
              <a:t>Where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Initial User </a:t>
            </a:r>
            <a:r>
              <a:rPr lang="de-DE" sz="1200" dirty="0" err="1">
                <a:solidFill>
                  <a:schemeClr val="bg2"/>
                </a:solidFill>
                <a:latin typeface="Calibri" panose="020F0502020204030204" pitchFamily="34" charset="0"/>
              </a:rPr>
              <a:t>grants</a:t>
            </a:r>
            <a:r>
              <a:rPr lang="de-DE" sz="1200" dirty="0">
                <a:solidFill>
                  <a:schemeClr val="bg2"/>
                </a:solidFill>
                <a:latin typeface="Calibri" panose="020F0502020204030204" pitchFamily="34" charset="0"/>
              </a:rPr>
              <a:t> a </a:t>
            </a:r>
            <a:r>
              <a:rPr lang="de-DE" sz="1200" dirty="0" err="1">
                <a:solidFill>
                  <a:schemeClr val="bg2"/>
                </a:solidFill>
                <a:latin typeface="Calibri" panose="020F0502020204030204" pitchFamily="34" charset="0"/>
              </a:rPr>
              <a:t>right</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to</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use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of</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Product</a:t>
            </a:r>
            <a:r>
              <a:rPr lang="de-DE" sz="1200" dirty="0">
                <a:solidFill>
                  <a:schemeClr val="bg2"/>
                </a:solidFill>
                <a:latin typeface="Calibri" panose="020F0502020204030204" pitchFamily="34" charset="0"/>
              </a:rPr>
              <a:t> and/</a:t>
            </a:r>
            <a:r>
              <a:rPr lang="de-DE" sz="1200" dirty="0" err="1">
                <a:solidFill>
                  <a:schemeClr val="bg2"/>
                </a:solidFill>
                <a:latin typeface="Calibri" panose="020F0502020204030204" pitchFamily="34" charset="0"/>
              </a:rPr>
              <a:t>or</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Related</a:t>
            </a:r>
            <a:r>
              <a:rPr lang="de-DE" sz="1200" dirty="0">
                <a:solidFill>
                  <a:schemeClr val="bg2"/>
                </a:solidFill>
                <a:latin typeface="Calibri" panose="020F0502020204030204" pitchFamily="34" charset="0"/>
              </a:rPr>
              <a:t> Service(s) </a:t>
            </a:r>
            <a:r>
              <a:rPr lang="de-DE" sz="1200" dirty="0" err="1">
                <a:solidFill>
                  <a:schemeClr val="bg2"/>
                </a:solidFill>
                <a:latin typeface="Calibri" panose="020F0502020204030204" pitchFamily="34" charset="0"/>
              </a:rPr>
              <a:t>to</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another</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party</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while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retaining</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their</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quality</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as</a:t>
            </a:r>
            <a:r>
              <a:rPr lang="de-DE" sz="1200" dirty="0">
                <a:solidFill>
                  <a:schemeClr val="bg2"/>
                </a:solidFill>
                <a:latin typeface="Calibri" panose="020F0502020204030204" pitchFamily="34" charset="0"/>
              </a:rPr>
              <a:t> a </a:t>
            </a:r>
            <a:r>
              <a:rPr lang="de-DE" sz="1200" dirty="0" err="1">
                <a:solidFill>
                  <a:schemeClr val="bg2"/>
                </a:solidFill>
                <a:latin typeface="Calibri" panose="020F0502020204030204" pitchFamily="34" charset="0"/>
              </a:rPr>
              <a:t>user</a:t>
            </a:r>
            <a:r>
              <a:rPr lang="de-DE" sz="1200" dirty="0">
                <a:solidFill>
                  <a:schemeClr val="bg2"/>
                </a:solidFill>
                <a:latin typeface="Calibri" panose="020F0502020204030204" pitchFamily="34" charset="0"/>
              </a:rPr>
              <a:t> (‘Additional User’),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Parties</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undertake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to</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comply</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with</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requirements</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set</a:t>
            </a:r>
            <a:r>
              <a:rPr lang="de-DE" sz="1200" dirty="0">
                <a:solidFill>
                  <a:schemeClr val="bg2"/>
                </a:solidFill>
                <a:latin typeface="Calibri" panose="020F0502020204030204" pitchFamily="34" charset="0"/>
              </a:rPr>
              <a:t> out in </a:t>
            </a:r>
            <a:r>
              <a:rPr lang="de-DE" sz="1200" dirty="0" err="1">
                <a:solidFill>
                  <a:schemeClr val="bg2"/>
                </a:solidFill>
                <a:latin typeface="Calibri" panose="020F0502020204030204" pitchFamily="34" charset="0"/>
              </a:rPr>
              <a:t>this</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clause</a:t>
            </a:r>
            <a:r>
              <a:rPr lang="de-DE" sz="1200" dirty="0">
                <a:solidFill>
                  <a:schemeClr val="bg2"/>
                </a:solidFill>
                <a:latin typeface="Calibri" panose="020F0502020204030204" pitchFamily="34" charset="0"/>
              </a:rPr>
              <a:t> …</a:t>
            </a:r>
          </a:p>
          <a:p>
            <a:endParaRPr lang="de-DE" sz="1200" u="sng" dirty="0">
              <a:solidFill>
                <a:schemeClr val="bg2"/>
              </a:solidFill>
              <a:latin typeface="Calibri" panose="020F0502020204030204" pitchFamily="34" charset="0"/>
            </a:endParaRPr>
          </a:p>
          <a:p>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provisions</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substantially</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reflecting</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content</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of</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this</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agreement</a:t>
            </a:r>
            <a:r>
              <a:rPr lang="de-DE" sz="1200" dirty="0">
                <a:solidFill>
                  <a:schemeClr val="bg2"/>
                </a:solidFill>
                <a:latin typeface="Calibri" panose="020F0502020204030204" pitchFamily="34" charset="0"/>
              </a:rPr>
              <a:t> …</a:t>
            </a:r>
          </a:p>
          <a:p>
            <a:endParaRPr lang="en-GB" altLang="de-DE" sz="1200" dirty="0">
              <a:solidFill>
                <a:schemeClr val="bg2"/>
              </a:solidFill>
              <a:latin typeface="Calibri" panose="020F0502020204030204" pitchFamily="34" charset="0"/>
            </a:endParaRPr>
          </a:p>
          <a:p>
            <a:endParaRPr lang="en-GB" altLang="de-DE" sz="1200" dirty="0">
              <a:solidFill>
                <a:schemeClr val="bg2"/>
              </a:solidFill>
              <a:latin typeface="Calibri" panose="020F0502020204030204" pitchFamily="34" charset="0"/>
            </a:endParaRPr>
          </a:p>
          <a:p>
            <a:endParaRPr lang="en-GB" altLang="de-DE" sz="600" dirty="0">
              <a:solidFill>
                <a:schemeClr val="bg2"/>
              </a:solidFill>
              <a:latin typeface="Calibri" panose="020F0502020204030204" pitchFamily="34" charset="0"/>
            </a:endParaRPr>
          </a:p>
          <a:p>
            <a:r>
              <a:rPr lang="en-GB" sz="1200" b="1" kern="0" dirty="0">
                <a:solidFill>
                  <a:srgbClr val="0070C0"/>
                </a:solidFill>
                <a:latin typeface="Calibri" panose="020F0502020204030204" pitchFamily="34" charset="0"/>
              </a:rPr>
              <a:t>BLE Model Clauses</a:t>
            </a:r>
          </a:p>
          <a:p>
            <a:endParaRPr lang="en-GB" sz="1200" b="1" dirty="0">
              <a:solidFill>
                <a:srgbClr val="00B050"/>
              </a:solidFill>
              <a:latin typeface="Calibri" panose="020F0502020204030204" pitchFamily="34" charset="0"/>
            </a:endParaRPr>
          </a:p>
          <a:p>
            <a:endParaRPr lang="en-GB" sz="600" b="1" kern="0" dirty="0">
              <a:solidFill>
                <a:srgbClr val="00B050"/>
              </a:solidFill>
              <a:latin typeface="Calibri" panose="020F0502020204030204" pitchFamily="34" charset="0"/>
            </a:endParaRPr>
          </a:p>
          <a:p>
            <a:r>
              <a:rPr lang="en-GB" sz="1200" b="1" kern="0" dirty="0">
                <a:solidFill>
                  <a:srgbClr val="92D050"/>
                </a:solidFill>
                <a:latin typeface="Calibri" panose="020F0502020204030204" pitchFamily="34" charset="0"/>
              </a:rPr>
              <a:t>Further Proposal</a:t>
            </a:r>
          </a:p>
          <a:p>
            <a:endParaRPr lang="en-GB" altLang="de-DE" sz="1200" dirty="0">
              <a:solidFill>
                <a:schemeClr val="bg2"/>
              </a:solidFill>
              <a:latin typeface="Calibri" panose="020F0502020204030204" pitchFamily="34" charset="0"/>
            </a:endParaRPr>
          </a:p>
        </p:txBody>
      </p:sp>
      <p:sp>
        <p:nvSpPr>
          <p:cNvPr id="12" name="Rectangle 2">
            <a:extLst>
              <a:ext uri="{FF2B5EF4-FFF2-40B4-BE49-F238E27FC236}">
                <a16:creationId xmlns:a16="http://schemas.microsoft.com/office/drawing/2014/main" id="{6ED00B37-9FB9-DB8F-E63E-3E51B1EBFE39}"/>
              </a:ext>
            </a:extLst>
          </p:cNvPr>
          <p:cNvSpPr>
            <a:spLocks noGrp="1" noChangeArrowheads="1"/>
          </p:cNvSpPr>
          <p:nvPr>
            <p:ph type="title"/>
          </p:nvPr>
        </p:nvSpPr>
        <p:spPr>
          <a:xfrm>
            <a:off x="304801" y="762000"/>
            <a:ext cx="1746920" cy="673100"/>
          </a:xfrm>
        </p:spPr>
        <p:txBody>
          <a:bodyPr/>
          <a:lstStyle/>
          <a:p>
            <a:pPr eaLnBrk="1" hangingPunct="1"/>
            <a:r>
              <a:rPr lang="de-DE" altLang="de-DE" dirty="0">
                <a:latin typeface="Calibri" panose="020F0502020204030204" pitchFamily="34" charset="0"/>
              </a:rPr>
              <a:t>III. </a:t>
            </a:r>
            <a:r>
              <a:rPr lang="de-DE" altLang="de-DE" sz="2000" b="1" dirty="0">
                <a:solidFill>
                  <a:schemeClr val="accent2"/>
                </a:solidFill>
                <a:latin typeface="Calibri" panose="020F0502020204030204" pitchFamily="34" charset="0"/>
              </a:rPr>
              <a:t>Data Chains</a:t>
            </a:r>
            <a:endParaRPr lang="de-DE" altLang="de-DE" dirty="0">
              <a:latin typeface="Calibri" panose="020F0502020204030204" pitchFamily="34" charset="0"/>
            </a:endParaRPr>
          </a:p>
        </p:txBody>
      </p:sp>
      <p:sp>
        <p:nvSpPr>
          <p:cNvPr id="11" name="Ellipse 18">
            <a:extLst>
              <a:ext uri="{FF2B5EF4-FFF2-40B4-BE49-F238E27FC236}">
                <a16:creationId xmlns:a16="http://schemas.microsoft.com/office/drawing/2014/main" id="{B6CA246B-C166-3DEB-B758-822D2F2EDF9E}"/>
              </a:ext>
            </a:extLst>
          </p:cNvPr>
          <p:cNvSpPr/>
          <p:nvPr/>
        </p:nvSpPr>
        <p:spPr bwMode="auto">
          <a:xfrm>
            <a:off x="3194377" y="3654795"/>
            <a:ext cx="4225904" cy="2513486"/>
          </a:xfrm>
          <a:prstGeom prst="ellipse">
            <a:avLst/>
          </a:prstGeom>
          <a:noFill/>
          <a:ln w="50800">
            <a:solidFill>
              <a:srgbClr val="C0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endParaRPr>
          </a:p>
        </p:txBody>
      </p:sp>
      <p:sp>
        <p:nvSpPr>
          <p:cNvPr id="23" name="Sprechblase: oval 49">
            <a:extLst>
              <a:ext uri="{FF2B5EF4-FFF2-40B4-BE49-F238E27FC236}">
                <a16:creationId xmlns:a16="http://schemas.microsoft.com/office/drawing/2014/main" id="{5F26770C-6A13-8840-49D9-E1B40CA64D77}"/>
              </a:ext>
            </a:extLst>
          </p:cNvPr>
          <p:cNvSpPr/>
          <p:nvPr/>
        </p:nvSpPr>
        <p:spPr bwMode="auto">
          <a:xfrm>
            <a:off x="1725824" y="5452585"/>
            <a:ext cx="1242459" cy="557107"/>
          </a:xfrm>
          <a:prstGeom prst="wedgeEllipseCallout">
            <a:avLst>
              <a:gd name="adj1" fmla="val 41755"/>
              <a:gd name="adj2" fmla="val -42941"/>
            </a:avLst>
          </a:prstGeom>
          <a:solidFill>
            <a:srgbClr val="FF660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eaLnBrk="1" hangingPunct="1"/>
            <a:r>
              <a:rPr lang="de-DE" sz="1000" dirty="0" err="1"/>
              <a:t>Manufacturer</a:t>
            </a:r>
            <a:endParaRPr kumimoji="0" lang="de-DE" sz="1000" i="0" u="none" strike="noStrike" cap="none" normalizeH="0" baseline="0" dirty="0">
              <a:ln>
                <a:noFill/>
              </a:ln>
              <a:solidFill>
                <a:schemeClr val="tx1"/>
              </a:solidFill>
              <a:effectLst/>
              <a:latin typeface="Arial" charset="0"/>
            </a:endParaRPr>
          </a:p>
          <a:p>
            <a:pPr algn="ctr" eaLnBrk="1" hangingPunct="1"/>
            <a:r>
              <a:rPr lang="de-DE" sz="1000" dirty="0"/>
              <a:t>(Data holder)</a:t>
            </a:r>
          </a:p>
        </p:txBody>
      </p:sp>
      <p:sp>
        <p:nvSpPr>
          <p:cNvPr id="25" name="Sprechblase: oval 48">
            <a:extLst>
              <a:ext uri="{FF2B5EF4-FFF2-40B4-BE49-F238E27FC236}">
                <a16:creationId xmlns:a16="http://schemas.microsoft.com/office/drawing/2014/main" id="{D855074E-7CB7-C3B9-80D3-5EFE7E41D81F}"/>
              </a:ext>
            </a:extLst>
          </p:cNvPr>
          <p:cNvSpPr/>
          <p:nvPr/>
        </p:nvSpPr>
        <p:spPr bwMode="auto">
          <a:xfrm>
            <a:off x="7418269" y="3559169"/>
            <a:ext cx="1053868" cy="683701"/>
          </a:xfrm>
          <a:prstGeom prst="wedgeEllipseCallout">
            <a:avLst>
              <a:gd name="adj1" fmla="val -45438"/>
              <a:gd name="adj2" fmla="val 53462"/>
            </a:avLst>
          </a:prstGeom>
          <a:solidFill>
            <a:srgbClr val="00B0F0"/>
          </a:solidFill>
          <a:ln w="9525" cap="flat" cmpd="sng" algn="ctr">
            <a:solidFill>
              <a:schemeClr val="tx1"/>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200" b="1" dirty="0">
                <a:solidFill>
                  <a:schemeClr val="tx1"/>
                </a:solidFill>
                <a:latin typeface="Arial" charset="0"/>
              </a:rPr>
              <a:t>Farmer</a:t>
            </a:r>
            <a:br>
              <a:rPr lang="de-DE" sz="1200" b="1" dirty="0">
                <a:solidFill>
                  <a:schemeClr val="tx1"/>
                </a:solidFill>
                <a:latin typeface="Arial" charset="0"/>
              </a:rPr>
            </a:br>
            <a:r>
              <a:rPr lang="de-DE" sz="1200" b="1" dirty="0">
                <a:solidFill>
                  <a:schemeClr val="tx1"/>
                </a:solidFill>
                <a:latin typeface="Arial" charset="0"/>
              </a:rPr>
              <a:t>(User)</a:t>
            </a:r>
            <a:endParaRPr kumimoji="0" lang="de-DE" sz="12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72427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D69BDA70-C920-404B-BE3A-6B7D1345314E}"/>
              </a:ext>
            </a:extLst>
          </p:cNvPr>
          <p:cNvSpPr>
            <a:spLocks noGrp="1" noChangeArrowheads="1"/>
          </p:cNvSpPr>
          <p:nvPr>
            <p:ph type="title"/>
          </p:nvPr>
        </p:nvSpPr>
        <p:spPr>
          <a:xfrm>
            <a:off x="304801" y="762000"/>
            <a:ext cx="1746920" cy="673100"/>
          </a:xfrm>
        </p:spPr>
        <p:txBody>
          <a:bodyPr/>
          <a:lstStyle/>
          <a:p>
            <a:pPr eaLnBrk="1" hangingPunct="1"/>
            <a:r>
              <a:rPr lang="de-DE" altLang="de-DE" dirty="0">
                <a:latin typeface="Calibri" panose="020F0502020204030204" pitchFamily="34" charset="0"/>
              </a:rPr>
              <a:t>III. </a:t>
            </a:r>
            <a:r>
              <a:rPr lang="de-DE" altLang="de-DE" sz="2000" b="1" dirty="0">
                <a:solidFill>
                  <a:schemeClr val="accent2"/>
                </a:solidFill>
                <a:latin typeface="Calibri" panose="020F0502020204030204" pitchFamily="34" charset="0"/>
              </a:rPr>
              <a:t>Data Chains</a:t>
            </a:r>
            <a:endParaRPr lang="de-DE" altLang="de-DE" dirty="0">
              <a:latin typeface="Calibri" panose="020F0502020204030204" pitchFamily="34" charset="0"/>
            </a:endParaRPr>
          </a:p>
        </p:txBody>
      </p:sp>
      <p:sp>
        <p:nvSpPr>
          <p:cNvPr id="17411" name="Textplatzhalter 4">
            <a:extLst>
              <a:ext uri="{FF2B5EF4-FFF2-40B4-BE49-F238E27FC236}">
                <a16:creationId xmlns:a16="http://schemas.microsoft.com/office/drawing/2014/main" id="{8CEEFE95-1B57-906B-1EE6-F1F41805BCD9}"/>
              </a:ext>
            </a:extLst>
          </p:cNvPr>
          <p:cNvSpPr>
            <a:spLocks noGrp="1" noChangeArrowheads="1"/>
          </p:cNvSpPr>
          <p:nvPr>
            <p:ph type="body" sz="half" idx="2"/>
          </p:nvPr>
        </p:nvSpPr>
        <p:spPr>
          <a:xfrm>
            <a:off x="304800" y="1600200"/>
            <a:ext cx="1746920" cy="4538663"/>
          </a:xfrm>
        </p:spPr>
        <p:txBody>
          <a:bodyPr/>
          <a:lstStyle/>
          <a:p>
            <a:endParaRPr lang="en-GB" altLang="de-DE" sz="1200" dirty="0">
              <a:solidFill>
                <a:schemeClr val="bg2"/>
              </a:solidFill>
              <a:latin typeface="Calibri" panose="020F0502020204030204" pitchFamily="34" charset="0"/>
            </a:endParaRP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dirty="0"/>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br>
              <a:rPr lang="de-DE" altLang="de-DE" sz="2000" b="1" dirty="0">
                <a:solidFill>
                  <a:schemeClr val="accent2"/>
                </a:solidFill>
                <a:latin typeface="Calibri" panose="020F0502020204030204" pitchFamily="34" charset="0"/>
              </a:rPr>
            </a:br>
            <a:r>
              <a:rPr lang="de-DE" altLang="de-DE" sz="2000" b="1" dirty="0">
                <a:solidFill>
                  <a:schemeClr val="accent2"/>
                </a:solidFill>
                <a:latin typeface="Calibri" panose="020F0502020204030204" pitchFamily="34" charset="0"/>
              </a:rPr>
              <a:t>A </a:t>
            </a:r>
            <a:r>
              <a:rPr lang="de-DE" altLang="de-DE" sz="2000" b="1" dirty="0" err="1">
                <a:solidFill>
                  <a:schemeClr val="accent2"/>
                </a:solidFill>
                <a:latin typeface="Calibri" panose="020F0502020204030204" pitchFamily="34" charset="0"/>
              </a:rPr>
              <a:t>Comparison</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between</a:t>
            </a:r>
            <a:r>
              <a:rPr lang="de-DE" altLang="de-DE" sz="2000" b="1" dirty="0">
                <a:solidFill>
                  <a:schemeClr val="accent2"/>
                </a:solidFill>
                <a:latin typeface="Calibri" panose="020F0502020204030204" pitchFamily="34" charset="0"/>
              </a:rPr>
              <a:t> Data Use and IP License </a:t>
            </a:r>
            <a:r>
              <a:rPr lang="de-DE" altLang="de-DE" sz="2000" b="1" dirty="0" err="1">
                <a:solidFill>
                  <a:schemeClr val="accent2"/>
                </a:solidFill>
                <a:latin typeface="Calibri" panose="020F0502020204030204" pitchFamily="34" charset="0"/>
              </a:rPr>
              <a:t>Contracts</a:t>
            </a:r>
            <a:endParaRPr lang="de-DE" altLang="de-DE" sz="2000" b="1" dirty="0">
              <a:solidFill>
                <a:schemeClr val="accent2"/>
              </a:solidFill>
              <a:latin typeface="Calibri" panose="020F0502020204030204" pitchFamily="34" charset="0"/>
            </a:endParaRPr>
          </a:p>
        </p:txBody>
      </p:sp>
      <p:sp>
        <p:nvSpPr>
          <p:cNvPr id="2" name="Rectangle 7">
            <a:extLst>
              <a:ext uri="{FF2B5EF4-FFF2-40B4-BE49-F238E27FC236}">
                <a16:creationId xmlns:a16="http://schemas.microsoft.com/office/drawing/2014/main" id="{533FDE15-4689-415D-E970-E76EE2BE2042}"/>
              </a:ext>
            </a:extLst>
          </p:cNvPr>
          <p:cNvSpPr>
            <a:spLocks noGrp="1" noChangeArrowheads="1"/>
          </p:cNvSpPr>
          <p:nvPr>
            <p:ph idx="1"/>
          </p:nvPr>
        </p:nvSpPr>
        <p:spPr>
          <a:xfrm>
            <a:off x="2267744" y="1600200"/>
            <a:ext cx="6419056" cy="4525963"/>
          </a:xfrm>
        </p:spPr>
        <p:txBody>
          <a:bodyPr/>
          <a:lstStyle/>
          <a:p>
            <a:pPr marL="342900" lvl="1" indent="-342900">
              <a:buClr>
                <a:srgbClr val="980528"/>
              </a:buClr>
              <a:defRPr/>
            </a:pPr>
            <a:r>
              <a:rPr lang="en-GB" altLang="de-DE" sz="2000" dirty="0">
                <a:solidFill>
                  <a:srgbClr val="000000"/>
                </a:solidFill>
                <a:latin typeface="Calibri" panose="020F0502020204030204" pitchFamily="34" charset="0"/>
              </a:rPr>
              <a:t>Second level contracts are the rule:</a:t>
            </a:r>
          </a:p>
          <a:p>
            <a:pPr marL="742950" lvl="2" indent="-342900">
              <a:buClr>
                <a:srgbClr val="980528"/>
              </a:buClr>
              <a:defRPr/>
            </a:pPr>
            <a:r>
              <a:rPr lang="en-US" sz="1800" dirty="0">
                <a:effectLst/>
                <a:latin typeface="Calibri" panose="020F0502020204030204" pitchFamily="34" charset="0"/>
                <a:ea typeface="Calibri" panose="020F0502020204030204" pitchFamily="34" charset="0"/>
                <a:cs typeface="Calibri" panose="020F0502020204030204" pitchFamily="34" charset="0"/>
              </a:rPr>
              <a:t>Transfer: new user must either step into the former user’s shoes or conclude a new contract. </a:t>
            </a:r>
          </a:p>
          <a:p>
            <a:pPr marL="742950" lvl="2" indent="-342900">
              <a:buClr>
                <a:srgbClr val="980528"/>
              </a:buClr>
              <a:defRPr/>
            </a:pPr>
            <a:r>
              <a:rPr lang="en-US" sz="1800" dirty="0">
                <a:latin typeface="Calibri" panose="020F0502020204030204" pitchFamily="34" charset="0"/>
                <a:ea typeface="Calibri" panose="020F0502020204030204" pitchFamily="34" charset="0"/>
                <a:cs typeface="Calibri" panose="020F0502020204030204" pitchFamily="34" charset="0"/>
              </a:rPr>
              <a:t>Lease: </a:t>
            </a:r>
            <a:r>
              <a:rPr lang="en-US" sz="1800" dirty="0">
                <a:effectLst/>
                <a:latin typeface="Calibri" panose="020F0502020204030204" pitchFamily="34" charset="0"/>
                <a:ea typeface="Calibri" panose="020F0502020204030204" pitchFamily="34" charset="0"/>
                <a:cs typeface="Calibri" panose="020F0502020204030204" pitchFamily="34" charset="0"/>
              </a:rPr>
              <a:t>lease contract must manage if and to which extent the new user gets access and is entitled to use the data </a:t>
            </a:r>
            <a:endParaRPr lang="en-GB" altLang="de-DE" sz="1800" dirty="0">
              <a:solidFill>
                <a:srgbClr val="000000"/>
              </a:solidFill>
              <a:latin typeface="Calibri" panose="020F0502020204030204" pitchFamily="34" charset="0"/>
              <a:cs typeface="Calibri" panose="020F0502020204030204" pitchFamily="34" charset="0"/>
            </a:endParaRPr>
          </a:p>
          <a:p>
            <a:pPr marL="342900" lvl="1" indent="-342900">
              <a:buClr>
                <a:srgbClr val="980528"/>
              </a:buClr>
              <a:defRPr/>
            </a:pPr>
            <a:r>
              <a:rPr lang="en-GB" altLang="de-DE" sz="2000" dirty="0">
                <a:solidFill>
                  <a:srgbClr val="000000"/>
                </a:solidFill>
                <a:latin typeface="Calibri" panose="020F0502020204030204" pitchFamily="34" charset="0"/>
              </a:rPr>
              <a:t>National contract laws share the weakness </a:t>
            </a:r>
            <a:br>
              <a:rPr lang="en-GB" altLang="de-DE" sz="2000" dirty="0">
                <a:solidFill>
                  <a:srgbClr val="000000"/>
                </a:solidFill>
                <a:latin typeface="Calibri" panose="020F0502020204030204" pitchFamily="34" charset="0"/>
              </a:rPr>
            </a:br>
            <a:r>
              <a:rPr lang="en-GB" altLang="de-DE" sz="2000" dirty="0">
                <a:solidFill>
                  <a:srgbClr val="000000"/>
                </a:solidFill>
                <a:latin typeface="Calibri" panose="020F0502020204030204" pitchFamily="34" charset="0"/>
              </a:rPr>
              <a:t>of the Data Act</a:t>
            </a:r>
          </a:p>
          <a:p>
            <a:pPr marL="342900" lvl="1" indent="-342900">
              <a:buClr>
                <a:srgbClr val="980528"/>
              </a:buClr>
              <a:defRPr/>
            </a:pPr>
            <a:r>
              <a:rPr lang="en-GB" altLang="de-DE" sz="2000" dirty="0">
                <a:solidFill>
                  <a:srgbClr val="000000"/>
                </a:solidFill>
                <a:latin typeface="Calibri" panose="020F0502020204030204" pitchFamily="34" charset="0"/>
              </a:rPr>
              <a:t>IP law’s expertise in managing contract chains</a:t>
            </a:r>
          </a:p>
          <a:p>
            <a:pPr marL="742950" lvl="2" indent="-342900">
              <a:buClr>
                <a:srgbClr val="980528"/>
              </a:buClr>
              <a:defRPr/>
            </a:pPr>
            <a:r>
              <a:rPr lang="en-US" sz="1800" dirty="0">
                <a:latin typeface="Calibri" panose="020F0502020204030204" pitchFamily="34" charset="0"/>
                <a:cs typeface="Calibri" panose="020F0502020204030204" pitchFamily="34" charset="0"/>
              </a:rPr>
              <a:t>rights and obligations of multiple actors</a:t>
            </a:r>
          </a:p>
          <a:p>
            <a:pPr marL="742950" lvl="2" indent="-342900">
              <a:buClr>
                <a:srgbClr val="980528"/>
              </a:buClr>
              <a:defRPr/>
            </a:pPr>
            <a:r>
              <a:rPr lang="en-US" sz="1800" dirty="0">
                <a:latin typeface="Calibri" panose="020F0502020204030204" pitchFamily="34" charset="0"/>
                <a:cs typeface="Calibri" panose="020F0502020204030204" pitchFamily="34" charset="0"/>
              </a:rPr>
              <a:t>specify the scope of such permission, including limitations on territorial scope, duration, and purpose of usage</a:t>
            </a:r>
            <a:endParaRPr lang="en-GB" altLang="de-DE" sz="1800" dirty="0">
              <a:latin typeface="Calibri" panose="020F0502020204030204" pitchFamily="34" charset="0"/>
              <a:cs typeface="Calibri" panose="020F0502020204030204" pitchFamily="34" charset="0"/>
            </a:endParaRPr>
          </a:p>
          <a:p>
            <a:pPr marL="342900" lvl="1" indent="-342900">
              <a:buClr>
                <a:srgbClr val="980528"/>
              </a:buClr>
              <a:defRPr/>
            </a:pPr>
            <a:r>
              <a:rPr lang="en-GB" altLang="de-DE" sz="2000" dirty="0">
                <a:solidFill>
                  <a:srgbClr val="000000"/>
                </a:solidFill>
                <a:latin typeface="Calibri" panose="020F0502020204030204" pitchFamily="34" charset="0"/>
              </a:rPr>
              <a:t>So called “data license contracts”</a:t>
            </a:r>
          </a:p>
          <a:p>
            <a:pPr marL="0" lvl="1" indent="0">
              <a:buClr>
                <a:srgbClr val="980528"/>
              </a:buClr>
              <a:buNone/>
              <a:defRPr/>
            </a:pPr>
            <a:endParaRPr lang="en-GB" altLang="de-DE" sz="1000" dirty="0">
              <a:solidFill>
                <a:srgbClr val="000000"/>
              </a:solidFill>
              <a:latin typeface="Calibri" panose="020F0502020204030204" pitchFamily="34" charset="0"/>
            </a:endParaRPr>
          </a:p>
          <a:p>
            <a:pPr marL="0" lvl="1" indent="0">
              <a:buClr>
                <a:srgbClr val="980528"/>
              </a:buClr>
              <a:buNone/>
              <a:defRPr/>
            </a:pPr>
            <a:r>
              <a:rPr lang="en-GB" altLang="de-DE" sz="2000" dirty="0">
                <a:latin typeface="Calibri" panose="020F0502020204030204" pitchFamily="34" charset="0"/>
              </a:rPr>
              <a:t>      </a:t>
            </a:r>
            <a:r>
              <a:rPr lang="de-DE" sz="2000" dirty="0">
                <a:sym typeface="Monotype Sorts"/>
              </a:rPr>
              <a:t></a:t>
            </a:r>
            <a:r>
              <a:rPr lang="en-GB" altLang="de-DE" sz="2000" dirty="0">
                <a:latin typeface="Calibri" panose="020F0502020204030204" pitchFamily="34" charset="0"/>
              </a:rPr>
              <a:t> </a:t>
            </a:r>
            <a:r>
              <a:rPr lang="en-GB" altLang="de-DE" sz="2000" dirty="0">
                <a:solidFill>
                  <a:srgbClr val="000000"/>
                </a:solidFill>
                <a:latin typeface="Calibri" panose="020F0502020204030204" pitchFamily="34" charset="0"/>
              </a:rPr>
              <a:t>Building on IP contract law</a:t>
            </a:r>
          </a:p>
        </p:txBody>
      </p:sp>
    </p:spTree>
    <p:extLst>
      <p:ext uri="{BB962C8B-B14F-4D97-AF65-F5344CB8AC3E}">
        <p14:creationId xmlns:p14="http://schemas.microsoft.com/office/powerpoint/2010/main" val="1940772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31283" y="7535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dirty="0">
                <a:solidFill>
                  <a:schemeClr val="accent2"/>
                </a:solidFill>
                <a:latin typeface="Calibri" panose="020F0502020204030204" pitchFamily="34" charset="0"/>
              </a:rPr>
              <a:t>3 Different Solutions</a:t>
            </a:r>
          </a:p>
        </p:txBody>
      </p:sp>
      <p:sp>
        <p:nvSpPr>
          <p:cNvPr id="2" name="Rectangle 7">
            <a:extLst>
              <a:ext uri="{FF2B5EF4-FFF2-40B4-BE49-F238E27FC236}">
                <a16:creationId xmlns:a16="http://schemas.microsoft.com/office/drawing/2014/main" id="{533FDE15-4689-415D-E970-E76EE2BE2042}"/>
              </a:ext>
            </a:extLst>
          </p:cNvPr>
          <p:cNvSpPr>
            <a:spLocks noGrp="1" noChangeArrowheads="1"/>
          </p:cNvSpPr>
          <p:nvPr>
            <p:ph idx="1"/>
          </p:nvPr>
        </p:nvSpPr>
        <p:spPr>
          <a:xfrm>
            <a:off x="2267744" y="1847051"/>
            <a:ext cx="6419056" cy="4525963"/>
          </a:xfrm>
        </p:spPr>
        <p:txBody>
          <a:bodyPr/>
          <a:lstStyle/>
          <a:p>
            <a:pPr marL="0" indent="0" eaLnBrk="1" hangingPunct="1">
              <a:buNone/>
            </a:pPr>
            <a:r>
              <a:rPr lang="en-GB" altLang="de-DE" sz="1800" b="1" dirty="0">
                <a:solidFill>
                  <a:srgbClr val="0070C0"/>
                </a:solidFill>
                <a:latin typeface="Calibri" panose="020F0502020204030204" pitchFamily="34" charset="0"/>
              </a:rPr>
              <a:t>1. Transfer + New Contract</a:t>
            </a:r>
            <a:br>
              <a:rPr lang="en-GB" altLang="de-DE" sz="2000" b="1" dirty="0">
                <a:solidFill>
                  <a:schemeClr val="accent2"/>
                </a:solidFill>
                <a:latin typeface="Calibri" panose="020F0502020204030204" pitchFamily="34" charset="0"/>
              </a:rPr>
            </a:br>
            <a:endParaRPr lang="en-GB" altLang="de-DE" sz="2000" b="1" dirty="0">
              <a:solidFill>
                <a:schemeClr val="accent2"/>
              </a:solidFill>
              <a:latin typeface="Calibri" panose="020F0502020204030204" pitchFamily="34" charset="0"/>
            </a:endParaRPr>
          </a:p>
          <a:p>
            <a:pPr marL="457200" indent="-457200" eaLnBrk="1" hangingPunct="1">
              <a:buFont typeface="+mj-lt"/>
              <a:buAutoNum type="arabicPeriod"/>
            </a:pPr>
            <a:endParaRPr lang="en-GB" altLang="de-DE" sz="2000" b="1" dirty="0">
              <a:solidFill>
                <a:schemeClr val="accent2"/>
              </a:solidFill>
              <a:latin typeface="Calibri" panose="020F0502020204030204" pitchFamily="34" charset="0"/>
            </a:endParaRPr>
          </a:p>
          <a:p>
            <a:pPr marL="457200" indent="-457200" eaLnBrk="1" hangingPunct="1">
              <a:buFont typeface="+mj-lt"/>
              <a:buAutoNum type="arabicPeriod"/>
            </a:pPr>
            <a:endParaRPr lang="en-GB" altLang="de-DE" sz="2000" dirty="0">
              <a:solidFill>
                <a:schemeClr val="accent2"/>
              </a:solidFill>
              <a:latin typeface="Calibri" panose="020F0502020204030204" pitchFamily="34" charset="0"/>
            </a:endParaRPr>
          </a:p>
          <a:p>
            <a:pPr marL="0" indent="0" eaLnBrk="1" hangingPunct="1">
              <a:buNone/>
            </a:pPr>
            <a:endParaRPr lang="en-GB" altLang="de-DE" sz="1200" b="1" dirty="0">
              <a:solidFill>
                <a:schemeClr val="accent2"/>
              </a:solidFill>
              <a:latin typeface="Calibri" panose="020F0502020204030204" pitchFamily="34" charset="0"/>
            </a:endParaRPr>
          </a:p>
          <a:p>
            <a:pPr marL="0" indent="0" eaLnBrk="1" hangingPunct="1">
              <a:buNone/>
            </a:pPr>
            <a:r>
              <a:rPr lang="en-GB" altLang="de-DE" sz="1800" b="1" dirty="0">
                <a:solidFill>
                  <a:srgbClr val="0070C0"/>
                </a:solidFill>
                <a:latin typeface="Calibri" panose="020F0502020204030204" pitchFamily="34" charset="0"/>
              </a:rPr>
              <a:t>2. Transfer + Assignment of Contract</a:t>
            </a:r>
            <a:br>
              <a:rPr lang="en-GB" altLang="de-DE" sz="2000" b="1" dirty="0">
                <a:solidFill>
                  <a:schemeClr val="accent2"/>
                </a:solidFill>
                <a:latin typeface="Calibri" panose="020F0502020204030204" pitchFamily="34" charset="0"/>
              </a:rPr>
            </a:br>
            <a:endParaRPr lang="en-GB" altLang="de-DE" sz="2000" b="1" dirty="0">
              <a:solidFill>
                <a:schemeClr val="accent2"/>
              </a:solidFill>
              <a:latin typeface="Calibri" panose="020F0502020204030204" pitchFamily="34" charset="0"/>
            </a:endParaRPr>
          </a:p>
          <a:p>
            <a:pPr marL="0" indent="0" eaLnBrk="1" hangingPunct="1">
              <a:buNone/>
            </a:pPr>
            <a:endParaRPr lang="en-GB" altLang="de-DE" sz="600" b="1" dirty="0">
              <a:solidFill>
                <a:schemeClr val="accent2"/>
              </a:solidFill>
              <a:latin typeface="Calibri" panose="020F0502020204030204" pitchFamily="34" charset="0"/>
            </a:endParaRPr>
          </a:p>
          <a:p>
            <a:pPr marL="457200" indent="-457200" eaLnBrk="1" hangingPunct="1">
              <a:buFont typeface="+mj-lt"/>
              <a:buAutoNum type="arabicPeriod"/>
            </a:pPr>
            <a:endParaRPr lang="en-GB" altLang="de-DE" sz="2000" b="1" dirty="0">
              <a:solidFill>
                <a:schemeClr val="accent2"/>
              </a:solidFill>
              <a:latin typeface="Calibri" panose="020F0502020204030204" pitchFamily="34" charset="0"/>
            </a:endParaRPr>
          </a:p>
          <a:p>
            <a:pPr marL="0" indent="0" eaLnBrk="1" hangingPunct="1">
              <a:buNone/>
            </a:pPr>
            <a:endParaRPr lang="en-GB" altLang="de-DE" sz="2000" b="1" dirty="0">
              <a:solidFill>
                <a:schemeClr val="accent2"/>
              </a:solidFill>
              <a:latin typeface="Calibri" panose="020F0502020204030204" pitchFamily="34" charset="0"/>
            </a:endParaRPr>
          </a:p>
          <a:p>
            <a:pPr marL="0" indent="0" eaLnBrk="1" hangingPunct="1">
              <a:buNone/>
            </a:pPr>
            <a:r>
              <a:rPr lang="en-GB" altLang="de-DE" sz="1800" b="1" dirty="0">
                <a:solidFill>
                  <a:srgbClr val="92D050"/>
                </a:solidFill>
                <a:latin typeface="Calibri" panose="020F0502020204030204" pitchFamily="34" charset="0"/>
              </a:rPr>
              <a:t>3. Lease + Additional Data Use Contract</a:t>
            </a:r>
            <a:endParaRPr lang="en-GB" altLang="de-DE" sz="1800" dirty="0">
              <a:solidFill>
                <a:srgbClr val="92D050"/>
              </a:solidFill>
              <a:latin typeface="Calibri" panose="020F0502020204030204" pitchFamily="34" charset="0"/>
            </a:endParaRPr>
          </a:p>
        </p:txBody>
      </p:sp>
      <p:sp>
        <p:nvSpPr>
          <p:cNvPr id="12" name="Rechteck 11">
            <a:extLst>
              <a:ext uri="{FF2B5EF4-FFF2-40B4-BE49-F238E27FC236}">
                <a16:creationId xmlns:a16="http://schemas.microsoft.com/office/drawing/2014/main" id="{3939D1BB-4C9D-5C02-4769-88E8C27D9E1A}"/>
              </a:ext>
            </a:extLst>
          </p:cNvPr>
          <p:cNvSpPr/>
          <p:nvPr/>
        </p:nvSpPr>
        <p:spPr bwMode="auto">
          <a:xfrm>
            <a:off x="5271569" y="1023206"/>
            <a:ext cx="90368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ctr" eaLnBrk="1" hangingPunct="1">
              <a:defRPr/>
            </a:pPr>
            <a:endParaRPr lang="de-DE" sz="825">
              <a:latin typeface="Arial" charset="0"/>
            </a:endParaRPr>
          </a:p>
        </p:txBody>
      </p:sp>
      <p:sp>
        <p:nvSpPr>
          <p:cNvPr id="13" name="Pfeil nach rechts 12">
            <a:extLst>
              <a:ext uri="{FF2B5EF4-FFF2-40B4-BE49-F238E27FC236}">
                <a16:creationId xmlns:a16="http://schemas.microsoft.com/office/drawing/2014/main" id="{1D4F6A21-D54E-3E3F-EB01-543DE2DB3905}"/>
              </a:ext>
            </a:extLst>
          </p:cNvPr>
          <p:cNvSpPr/>
          <p:nvPr/>
        </p:nvSpPr>
        <p:spPr bwMode="auto">
          <a:xfrm>
            <a:off x="2813311" y="2620829"/>
            <a:ext cx="6120000" cy="360000"/>
          </a:xfrm>
          <a:prstGeom prst="rightArrow">
            <a:avLst>
              <a:gd name="adj1" fmla="val 100000"/>
              <a:gd name="adj2" fmla="val 61391"/>
            </a:avLst>
          </a:prstGeom>
          <a:ln cap="flat">
            <a:solidFill>
              <a:srgbClr val="0070C0"/>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endParaRPr>
          </a:p>
        </p:txBody>
      </p:sp>
      <p:sp>
        <p:nvSpPr>
          <p:cNvPr id="14" name="Pfeil nach rechts 13">
            <a:extLst>
              <a:ext uri="{FF2B5EF4-FFF2-40B4-BE49-F238E27FC236}">
                <a16:creationId xmlns:a16="http://schemas.microsoft.com/office/drawing/2014/main" id="{83570FB6-3F8D-B191-F74E-7C3F69C2841D}"/>
              </a:ext>
            </a:extLst>
          </p:cNvPr>
          <p:cNvSpPr/>
          <p:nvPr/>
        </p:nvSpPr>
        <p:spPr bwMode="auto">
          <a:xfrm>
            <a:off x="5873312" y="2673721"/>
            <a:ext cx="3006000" cy="288000"/>
          </a:xfrm>
          <a:prstGeom prst="rightArrow">
            <a:avLst>
              <a:gd name="adj1" fmla="val 100000"/>
              <a:gd name="adj2" fmla="val 61391"/>
            </a:avLst>
          </a:prstGeom>
          <a:ln>
            <a:solidFill>
              <a:srgbClr val="0070C0"/>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a:solidFill>
                  <a:schemeClr val="tx1"/>
                </a:solidFill>
                <a:latin typeface="Arial" charset="0"/>
              </a:rPr>
              <a:t>Data User 2</a:t>
            </a:r>
            <a:endParaRPr kumimoji="0" lang="de-DE" sz="1100" b="0" i="0" u="none" strike="noStrike" cap="none" normalizeH="0" baseline="0" dirty="0">
              <a:ln>
                <a:noFill/>
              </a:ln>
              <a:solidFill>
                <a:schemeClr val="tx1"/>
              </a:solidFill>
              <a:effectLst/>
              <a:latin typeface="Arial" charset="0"/>
            </a:endParaRPr>
          </a:p>
        </p:txBody>
      </p:sp>
      <p:cxnSp>
        <p:nvCxnSpPr>
          <p:cNvPr id="15" name="Gerade Verbindung 14">
            <a:extLst>
              <a:ext uri="{FF2B5EF4-FFF2-40B4-BE49-F238E27FC236}">
                <a16:creationId xmlns:a16="http://schemas.microsoft.com/office/drawing/2014/main" id="{4C9A469E-B8F8-1C97-B552-89A392E2A2E6}"/>
              </a:ext>
            </a:extLst>
          </p:cNvPr>
          <p:cNvCxnSpPr/>
          <p:nvPr/>
        </p:nvCxnSpPr>
        <p:spPr bwMode="auto">
          <a:xfrm>
            <a:off x="5861206" y="2212061"/>
            <a:ext cx="0" cy="1080000"/>
          </a:xfrm>
          <a:prstGeom prst="line">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6" name="Gerade Verbindung mit Pfeil 15">
            <a:extLst>
              <a:ext uri="{FF2B5EF4-FFF2-40B4-BE49-F238E27FC236}">
                <a16:creationId xmlns:a16="http://schemas.microsoft.com/office/drawing/2014/main" id="{40FC284F-ADEE-0C39-0F9A-5D0CBBF69E65}"/>
              </a:ext>
            </a:extLst>
          </p:cNvPr>
          <p:cNvCxnSpPr/>
          <p:nvPr/>
        </p:nvCxnSpPr>
        <p:spPr bwMode="auto">
          <a:xfrm>
            <a:off x="5927313" y="2516990"/>
            <a:ext cx="2951999" cy="0"/>
          </a:xfrm>
          <a:prstGeom prst="straightConnector1">
            <a:avLst/>
          </a:prstGeom>
          <a:ln>
            <a:solidFill>
              <a:srgbClr val="0070C0"/>
            </a:solidFill>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0">
            <a:schemeClr val="accent2"/>
          </a:fillRef>
          <a:effectRef idx="1">
            <a:schemeClr val="accent2"/>
          </a:effectRef>
          <a:fontRef idx="minor">
            <a:schemeClr val="tx1"/>
          </a:fontRef>
        </p:style>
      </p:cxnSp>
      <p:sp>
        <p:nvSpPr>
          <p:cNvPr id="17" name="Textfeld 16">
            <a:extLst>
              <a:ext uri="{FF2B5EF4-FFF2-40B4-BE49-F238E27FC236}">
                <a16:creationId xmlns:a16="http://schemas.microsoft.com/office/drawing/2014/main" id="{7E2C063D-4DDB-54BB-CDC4-60B25D1F2E52}"/>
              </a:ext>
            </a:extLst>
          </p:cNvPr>
          <p:cNvSpPr txBox="1"/>
          <p:nvPr/>
        </p:nvSpPr>
        <p:spPr>
          <a:xfrm>
            <a:off x="3583435" y="2191365"/>
            <a:ext cx="1460656" cy="261610"/>
          </a:xfrm>
          <a:prstGeom prst="rect">
            <a:avLst/>
          </a:prstGeom>
          <a:noFill/>
        </p:spPr>
        <p:txBody>
          <a:bodyPr wrap="none" rtlCol="0">
            <a:spAutoFit/>
          </a:bodyPr>
          <a:lstStyle/>
          <a:p>
            <a:r>
              <a:rPr lang="de-DE" dirty="0"/>
              <a:t>Data Use </a:t>
            </a:r>
            <a:r>
              <a:rPr lang="de-DE" dirty="0" err="1"/>
              <a:t>Contract</a:t>
            </a:r>
            <a:r>
              <a:rPr lang="de-DE" dirty="0"/>
              <a:t> 1</a:t>
            </a:r>
          </a:p>
        </p:txBody>
      </p:sp>
      <p:grpSp>
        <p:nvGrpSpPr>
          <p:cNvPr id="18" name="Gruppieren 17">
            <a:extLst>
              <a:ext uri="{FF2B5EF4-FFF2-40B4-BE49-F238E27FC236}">
                <a16:creationId xmlns:a16="http://schemas.microsoft.com/office/drawing/2014/main" id="{A602C7EB-A5DF-3252-546D-0A05FCD1A693}"/>
              </a:ext>
            </a:extLst>
          </p:cNvPr>
          <p:cNvGrpSpPr/>
          <p:nvPr/>
        </p:nvGrpSpPr>
        <p:grpSpPr>
          <a:xfrm>
            <a:off x="2401147" y="2244272"/>
            <a:ext cx="5553050" cy="735526"/>
            <a:chOff x="2051720" y="4475632"/>
            <a:chExt cx="5553050" cy="735526"/>
          </a:xfrm>
        </p:grpSpPr>
        <p:pic>
          <p:nvPicPr>
            <p:cNvPr id="19" name="Inhaltsplatzhalter 2" descr="Traktor Silhouette">
              <a:extLst>
                <a:ext uri="{FF2B5EF4-FFF2-40B4-BE49-F238E27FC236}">
                  <a16:creationId xmlns:a16="http://schemas.microsoft.com/office/drawing/2014/main" id="{8BDCAC66-C2E5-E1F1-5A80-F1EB8852E12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973" t="8744" r="9647" b="12839"/>
            <a:stretch/>
          </p:blipFill>
          <p:spPr bwMode="auto">
            <a:xfrm>
              <a:off x="2051720" y="4887158"/>
              <a:ext cx="323847"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hteck 19">
              <a:extLst>
                <a:ext uri="{FF2B5EF4-FFF2-40B4-BE49-F238E27FC236}">
                  <a16:creationId xmlns:a16="http://schemas.microsoft.com/office/drawing/2014/main" id="{CF6ED817-FE06-1479-E7BE-2BFFC98CCC20}"/>
                </a:ext>
              </a:extLst>
            </p:cNvPr>
            <p:cNvSpPr/>
            <p:nvPr/>
          </p:nvSpPr>
          <p:spPr bwMode="auto">
            <a:xfrm>
              <a:off x="2489272" y="4905158"/>
              <a:ext cx="3024000" cy="288000"/>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a:solidFill>
                    <a:schemeClr val="tx1"/>
                  </a:solidFill>
                  <a:latin typeface="Arial" charset="0"/>
                </a:rPr>
                <a:t>Data User 1</a:t>
              </a:r>
              <a:endParaRPr kumimoji="0" lang="de-DE" sz="1100" b="0" i="0" u="none" strike="noStrike" cap="none" normalizeH="0" baseline="0" dirty="0">
                <a:ln>
                  <a:noFill/>
                </a:ln>
                <a:solidFill>
                  <a:schemeClr val="tx1"/>
                </a:solidFill>
                <a:effectLst/>
                <a:latin typeface="Arial" charset="0"/>
              </a:endParaRPr>
            </a:p>
          </p:txBody>
        </p:sp>
        <p:cxnSp>
          <p:nvCxnSpPr>
            <p:cNvPr id="21" name="Gerade Verbindung mit Pfeil 20">
              <a:extLst>
                <a:ext uri="{FF2B5EF4-FFF2-40B4-BE49-F238E27FC236}">
                  <a16:creationId xmlns:a16="http://schemas.microsoft.com/office/drawing/2014/main" id="{B7549296-A193-EAFF-DA4A-CCE98D236798}"/>
                </a:ext>
              </a:extLst>
            </p:cNvPr>
            <p:cNvCxnSpPr/>
            <p:nvPr/>
          </p:nvCxnSpPr>
          <p:spPr bwMode="auto">
            <a:xfrm>
              <a:off x="2497106" y="4725144"/>
              <a:ext cx="2951999" cy="0"/>
            </a:xfrm>
            <a:prstGeom prst="straightConnector1">
              <a:avLst/>
            </a:prstGeom>
            <a:ln>
              <a:solidFill>
                <a:srgbClr val="0070C0"/>
              </a:solidFill>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0">
              <a:schemeClr val="accent2"/>
            </a:fillRef>
            <a:effectRef idx="1">
              <a:schemeClr val="accent2"/>
            </a:effectRef>
            <a:fontRef idx="minor">
              <a:schemeClr val="tx1"/>
            </a:fontRef>
          </p:style>
        </p:cxnSp>
        <p:sp>
          <p:nvSpPr>
            <p:cNvPr id="22" name="Textfeld 21">
              <a:extLst>
                <a:ext uri="{FF2B5EF4-FFF2-40B4-BE49-F238E27FC236}">
                  <a16:creationId xmlns:a16="http://schemas.microsoft.com/office/drawing/2014/main" id="{21B568D1-D2BE-D46C-5C83-DB0E6BEE8954}"/>
                </a:ext>
              </a:extLst>
            </p:cNvPr>
            <p:cNvSpPr txBox="1"/>
            <p:nvPr/>
          </p:nvSpPr>
          <p:spPr>
            <a:xfrm>
              <a:off x="6144114" y="4475632"/>
              <a:ext cx="1460656" cy="261610"/>
            </a:xfrm>
            <a:prstGeom prst="rect">
              <a:avLst/>
            </a:prstGeom>
            <a:noFill/>
          </p:spPr>
          <p:txBody>
            <a:bodyPr wrap="none" rtlCol="0">
              <a:spAutoFit/>
            </a:bodyPr>
            <a:lstStyle/>
            <a:p>
              <a:r>
                <a:rPr lang="de-DE" dirty="0"/>
                <a:t>Data Use </a:t>
              </a:r>
              <a:r>
                <a:rPr lang="de-DE" dirty="0" err="1"/>
                <a:t>Contract</a:t>
              </a:r>
              <a:r>
                <a:rPr lang="de-DE" dirty="0"/>
                <a:t> 2</a:t>
              </a:r>
            </a:p>
          </p:txBody>
        </p:sp>
        <p:pic>
          <p:nvPicPr>
            <p:cNvPr id="23" name="Grafik 22">
              <a:extLst>
                <a:ext uri="{FF2B5EF4-FFF2-40B4-BE49-F238E27FC236}">
                  <a16:creationId xmlns:a16="http://schemas.microsoft.com/office/drawing/2014/main" id="{B7D48FB0-F45B-6024-2A0A-E989878F8940}"/>
                </a:ext>
              </a:extLst>
            </p:cNvPr>
            <p:cNvPicPr>
              <a:picLocks noChangeAspect="1"/>
            </p:cNvPicPr>
            <p:nvPr/>
          </p:nvPicPr>
          <p:blipFill>
            <a:blip r:embed="rId5"/>
            <a:stretch>
              <a:fillRect/>
            </a:stretch>
          </p:blipFill>
          <p:spPr>
            <a:xfrm>
              <a:off x="2058425" y="4499733"/>
              <a:ext cx="324000" cy="324000"/>
            </a:xfrm>
            <a:prstGeom prst="rect">
              <a:avLst/>
            </a:prstGeom>
          </p:spPr>
        </p:pic>
      </p:grpSp>
      <p:sp>
        <p:nvSpPr>
          <p:cNvPr id="27" name="Rectangle 7">
            <a:extLst>
              <a:ext uri="{FF2B5EF4-FFF2-40B4-BE49-F238E27FC236}">
                <a16:creationId xmlns:a16="http://schemas.microsoft.com/office/drawing/2014/main" id="{8C5BF1A7-2361-F52F-627D-6ED4AE71AD98}"/>
              </a:ext>
            </a:extLst>
          </p:cNvPr>
          <p:cNvSpPr txBox="1">
            <a:spLocks noChangeArrowheads="1"/>
          </p:cNvSpPr>
          <p:nvPr/>
        </p:nvSpPr>
        <p:spPr bwMode="auto">
          <a:xfrm>
            <a:off x="2551142" y="5255938"/>
            <a:ext cx="6419056" cy="126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6pPr>
            <a:lvl7pPr marL="29718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7pPr>
            <a:lvl8pPr marL="34290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8pPr>
            <a:lvl9pPr marL="38862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9pPr>
          </a:lstStyle>
          <a:p>
            <a:pPr marL="0" indent="0" eaLnBrk="1" hangingPunct="1">
              <a:buFont typeface="Wingdings" pitchFamily="2" charset="2"/>
              <a:buNone/>
            </a:pPr>
            <a:endParaRPr lang="en-GB" altLang="de-DE" sz="2000" b="1" kern="0" dirty="0">
              <a:solidFill>
                <a:schemeClr val="accent2"/>
              </a:solidFill>
              <a:latin typeface="Calibri" panose="020F0502020204030204" pitchFamily="34" charset="0"/>
            </a:endParaRPr>
          </a:p>
          <a:p>
            <a:pPr marL="0" indent="0" eaLnBrk="1" hangingPunct="1">
              <a:buFont typeface="Wingdings" pitchFamily="2" charset="2"/>
              <a:buNone/>
            </a:pPr>
            <a:endParaRPr lang="en-GB" altLang="de-DE" sz="2000" b="1" kern="0" dirty="0">
              <a:solidFill>
                <a:schemeClr val="accent2"/>
              </a:solidFill>
              <a:latin typeface="Calibri" panose="020F0502020204030204" pitchFamily="34" charset="0"/>
            </a:endParaRPr>
          </a:p>
        </p:txBody>
      </p:sp>
      <p:sp>
        <p:nvSpPr>
          <p:cNvPr id="28" name="Rechteck 27">
            <a:extLst>
              <a:ext uri="{FF2B5EF4-FFF2-40B4-BE49-F238E27FC236}">
                <a16:creationId xmlns:a16="http://schemas.microsoft.com/office/drawing/2014/main" id="{9FBD33A5-9197-A576-3B2B-3DB420571A4C}"/>
              </a:ext>
            </a:extLst>
          </p:cNvPr>
          <p:cNvSpPr/>
          <p:nvPr/>
        </p:nvSpPr>
        <p:spPr bwMode="auto">
          <a:xfrm>
            <a:off x="5217569" y="2752061"/>
            <a:ext cx="90368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ctr" eaLnBrk="1" hangingPunct="1">
              <a:defRPr/>
            </a:pPr>
            <a:endParaRPr lang="de-DE" sz="825">
              <a:latin typeface="Arial" charset="0"/>
            </a:endParaRPr>
          </a:p>
        </p:txBody>
      </p:sp>
      <p:sp>
        <p:nvSpPr>
          <p:cNvPr id="29" name="Pfeil nach rechts 28">
            <a:extLst>
              <a:ext uri="{FF2B5EF4-FFF2-40B4-BE49-F238E27FC236}">
                <a16:creationId xmlns:a16="http://schemas.microsoft.com/office/drawing/2014/main" id="{8979791A-FBC6-EC40-D19D-05501482D0F5}"/>
              </a:ext>
            </a:extLst>
          </p:cNvPr>
          <p:cNvSpPr/>
          <p:nvPr/>
        </p:nvSpPr>
        <p:spPr bwMode="auto">
          <a:xfrm>
            <a:off x="2757259" y="4183207"/>
            <a:ext cx="6120000" cy="360000"/>
          </a:xfrm>
          <a:prstGeom prst="rightArrow">
            <a:avLst>
              <a:gd name="adj1" fmla="val 100000"/>
              <a:gd name="adj2" fmla="val 61391"/>
            </a:avLst>
          </a:prstGeom>
          <a:noFill/>
          <a:ln cap="flat">
            <a:solidFill>
              <a:srgbClr val="0070C0"/>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endParaRPr>
          </a:p>
        </p:txBody>
      </p:sp>
      <p:pic>
        <p:nvPicPr>
          <p:cNvPr id="30" name="Inhaltsplatzhalter 2" descr="Traktor Silhouette">
            <a:extLst>
              <a:ext uri="{FF2B5EF4-FFF2-40B4-BE49-F238E27FC236}">
                <a16:creationId xmlns:a16="http://schemas.microsoft.com/office/drawing/2014/main" id="{C1A9B69C-147F-237A-B141-BF6529444DF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973" t="8744" r="9647" b="12839"/>
          <a:stretch/>
        </p:blipFill>
        <p:spPr bwMode="auto">
          <a:xfrm>
            <a:off x="2358202" y="4252882"/>
            <a:ext cx="323847"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Pfeil nach rechts 30">
            <a:extLst>
              <a:ext uri="{FF2B5EF4-FFF2-40B4-BE49-F238E27FC236}">
                <a16:creationId xmlns:a16="http://schemas.microsoft.com/office/drawing/2014/main" id="{C6180074-67EE-8525-E928-C2379DEA01C1}"/>
              </a:ext>
            </a:extLst>
          </p:cNvPr>
          <p:cNvSpPr/>
          <p:nvPr/>
        </p:nvSpPr>
        <p:spPr bwMode="auto">
          <a:xfrm>
            <a:off x="2753620" y="4220052"/>
            <a:ext cx="6022166" cy="313321"/>
          </a:xfrm>
          <a:prstGeom prst="rightArrow">
            <a:avLst>
              <a:gd name="adj1" fmla="val 100000"/>
              <a:gd name="adj2" fmla="val 61391"/>
            </a:avLst>
          </a:prstGeom>
          <a:ln>
            <a:solidFill>
              <a:srgbClr val="0070C0"/>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charset="0"/>
              </a:rPr>
              <a:t>Continuous data </a:t>
            </a:r>
            <a:r>
              <a:rPr lang="en-GB" dirty="0">
                <a:solidFill>
                  <a:schemeClr val="tx1"/>
                </a:solidFill>
                <a:latin typeface="Arial" charset="0"/>
              </a:rPr>
              <a:t>u</a:t>
            </a:r>
            <a:r>
              <a:rPr kumimoji="0" lang="en-GB" sz="1100" b="0" i="0" u="none" strike="noStrike" cap="none" normalizeH="0" baseline="0" dirty="0">
                <a:ln>
                  <a:noFill/>
                </a:ln>
                <a:solidFill>
                  <a:schemeClr val="tx1"/>
                </a:solidFill>
                <a:effectLst/>
                <a:latin typeface="Arial" charset="0"/>
              </a:rPr>
              <a:t>se</a:t>
            </a:r>
          </a:p>
        </p:txBody>
      </p:sp>
      <p:cxnSp>
        <p:nvCxnSpPr>
          <p:cNvPr id="32" name="Gerade Verbindung 31">
            <a:extLst>
              <a:ext uri="{FF2B5EF4-FFF2-40B4-BE49-F238E27FC236}">
                <a16:creationId xmlns:a16="http://schemas.microsoft.com/office/drawing/2014/main" id="{00145D75-D699-9229-6EC8-50C5636733BA}"/>
              </a:ext>
            </a:extLst>
          </p:cNvPr>
          <p:cNvCxnSpPr>
            <a:cxnSpLocks/>
          </p:cNvCxnSpPr>
          <p:nvPr/>
        </p:nvCxnSpPr>
        <p:spPr bwMode="auto">
          <a:xfrm flipH="1">
            <a:off x="5807662" y="4284689"/>
            <a:ext cx="967" cy="140870"/>
          </a:xfrm>
          <a:prstGeom prst="line">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33" name="Gerade Verbindung mit Pfeil 32">
            <a:extLst>
              <a:ext uri="{FF2B5EF4-FFF2-40B4-BE49-F238E27FC236}">
                <a16:creationId xmlns:a16="http://schemas.microsoft.com/office/drawing/2014/main" id="{92E70FEA-9991-61F6-21F1-F67D6A192690}"/>
              </a:ext>
            </a:extLst>
          </p:cNvPr>
          <p:cNvCxnSpPr/>
          <p:nvPr/>
        </p:nvCxnSpPr>
        <p:spPr bwMode="auto">
          <a:xfrm>
            <a:off x="2800888" y="4110032"/>
            <a:ext cx="2951999" cy="0"/>
          </a:xfrm>
          <a:prstGeom prst="straightConnector1">
            <a:avLst/>
          </a:prstGeom>
          <a:ln>
            <a:solidFill>
              <a:srgbClr val="0070C0"/>
            </a:solidFill>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0">
            <a:schemeClr val="accent2"/>
          </a:fillRef>
          <a:effectRef idx="1">
            <a:schemeClr val="accent2"/>
          </a:effectRef>
          <a:fontRef idx="minor">
            <a:schemeClr val="tx1"/>
          </a:fontRef>
        </p:style>
      </p:cxnSp>
      <p:cxnSp>
        <p:nvCxnSpPr>
          <p:cNvPr id="34" name="Gerade Verbindung mit Pfeil 33">
            <a:extLst>
              <a:ext uri="{FF2B5EF4-FFF2-40B4-BE49-F238E27FC236}">
                <a16:creationId xmlns:a16="http://schemas.microsoft.com/office/drawing/2014/main" id="{D296FB99-4D11-6A78-FA55-3102FD9138B9}"/>
              </a:ext>
            </a:extLst>
          </p:cNvPr>
          <p:cNvCxnSpPr>
            <a:cxnSpLocks/>
          </p:cNvCxnSpPr>
          <p:nvPr/>
        </p:nvCxnSpPr>
        <p:spPr bwMode="auto">
          <a:xfrm>
            <a:off x="5873741" y="4131315"/>
            <a:ext cx="2951999" cy="0"/>
          </a:xfrm>
          <a:prstGeom prst="straightConnector1">
            <a:avLst/>
          </a:prstGeom>
          <a:ln>
            <a:solidFill>
              <a:srgbClr val="0070C0"/>
            </a:solidFill>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0">
            <a:schemeClr val="accent2"/>
          </a:fillRef>
          <a:effectRef idx="1">
            <a:schemeClr val="accent2"/>
          </a:effectRef>
          <a:fontRef idx="minor">
            <a:schemeClr val="tx1"/>
          </a:fontRef>
        </p:style>
      </p:cxnSp>
      <p:sp>
        <p:nvSpPr>
          <p:cNvPr id="35" name="Textfeld 34">
            <a:extLst>
              <a:ext uri="{FF2B5EF4-FFF2-40B4-BE49-F238E27FC236}">
                <a16:creationId xmlns:a16="http://schemas.microsoft.com/office/drawing/2014/main" id="{FE07FA98-F796-C33F-339F-5A0B19C66D0D}"/>
              </a:ext>
            </a:extLst>
          </p:cNvPr>
          <p:cNvSpPr txBox="1"/>
          <p:nvPr/>
        </p:nvSpPr>
        <p:spPr>
          <a:xfrm>
            <a:off x="3528390" y="3857717"/>
            <a:ext cx="1460656" cy="261610"/>
          </a:xfrm>
          <a:prstGeom prst="rect">
            <a:avLst/>
          </a:prstGeom>
          <a:noFill/>
          <a:ln>
            <a:solidFill>
              <a:srgbClr val="0070C0"/>
            </a:solidFill>
          </a:ln>
        </p:spPr>
        <p:txBody>
          <a:bodyPr wrap="none" rtlCol="0">
            <a:spAutoFit/>
          </a:bodyPr>
          <a:lstStyle/>
          <a:p>
            <a:r>
              <a:rPr lang="de-DE" dirty="0"/>
              <a:t>Data Use </a:t>
            </a:r>
            <a:r>
              <a:rPr lang="de-DE" dirty="0" err="1"/>
              <a:t>Contract</a:t>
            </a:r>
            <a:r>
              <a:rPr lang="de-DE" dirty="0"/>
              <a:t> 1</a:t>
            </a:r>
          </a:p>
        </p:txBody>
      </p:sp>
      <p:sp>
        <p:nvSpPr>
          <p:cNvPr id="36" name="Textfeld 35">
            <a:extLst>
              <a:ext uri="{FF2B5EF4-FFF2-40B4-BE49-F238E27FC236}">
                <a16:creationId xmlns:a16="http://schemas.microsoft.com/office/drawing/2014/main" id="{DEA0343C-E004-3C5C-30C8-EEB0EA672D2B}"/>
              </a:ext>
            </a:extLst>
          </p:cNvPr>
          <p:cNvSpPr txBox="1"/>
          <p:nvPr/>
        </p:nvSpPr>
        <p:spPr>
          <a:xfrm>
            <a:off x="6450226" y="3841737"/>
            <a:ext cx="1542410" cy="261610"/>
          </a:xfrm>
          <a:prstGeom prst="rect">
            <a:avLst/>
          </a:prstGeom>
          <a:noFill/>
        </p:spPr>
        <p:txBody>
          <a:bodyPr wrap="none" rtlCol="0">
            <a:spAutoFit/>
          </a:bodyPr>
          <a:lstStyle/>
          <a:p>
            <a:r>
              <a:rPr lang="de-DE" dirty="0"/>
              <a:t>Data Use </a:t>
            </a:r>
            <a:r>
              <a:rPr lang="de-DE" dirty="0" err="1"/>
              <a:t>Contract</a:t>
            </a:r>
            <a:r>
              <a:rPr lang="de-DE" dirty="0"/>
              <a:t> 1+</a:t>
            </a:r>
          </a:p>
        </p:txBody>
      </p:sp>
      <p:pic>
        <p:nvPicPr>
          <p:cNvPr id="37" name="Grafik 36">
            <a:extLst>
              <a:ext uri="{FF2B5EF4-FFF2-40B4-BE49-F238E27FC236}">
                <a16:creationId xmlns:a16="http://schemas.microsoft.com/office/drawing/2014/main" id="{196FADB9-9323-FE97-0E63-C15C4AC00157}"/>
              </a:ext>
            </a:extLst>
          </p:cNvPr>
          <p:cNvPicPr>
            <a:picLocks noChangeAspect="1"/>
          </p:cNvPicPr>
          <p:nvPr/>
        </p:nvPicPr>
        <p:blipFill>
          <a:blip r:embed="rId5"/>
          <a:stretch>
            <a:fillRect/>
          </a:stretch>
        </p:blipFill>
        <p:spPr>
          <a:xfrm>
            <a:off x="2345983" y="3876144"/>
            <a:ext cx="324000" cy="324000"/>
          </a:xfrm>
          <a:prstGeom prst="rect">
            <a:avLst/>
          </a:prstGeom>
        </p:spPr>
      </p:pic>
      <p:sp>
        <p:nvSpPr>
          <p:cNvPr id="38" name="Bogen 37">
            <a:extLst>
              <a:ext uri="{FF2B5EF4-FFF2-40B4-BE49-F238E27FC236}">
                <a16:creationId xmlns:a16="http://schemas.microsoft.com/office/drawing/2014/main" id="{50DE5DDD-3B52-EF2B-B652-4EEEDB7FE519}"/>
              </a:ext>
            </a:extLst>
          </p:cNvPr>
          <p:cNvSpPr/>
          <p:nvPr/>
        </p:nvSpPr>
        <p:spPr bwMode="auto">
          <a:xfrm>
            <a:off x="5357479" y="3742913"/>
            <a:ext cx="932715" cy="690841"/>
          </a:xfrm>
          <a:prstGeom prst="arc">
            <a:avLst>
              <a:gd name="adj1" fmla="val 10811841"/>
              <a:gd name="adj2" fmla="val 21578028"/>
            </a:avLst>
          </a:prstGeom>
          <a:ln>
            <a:solidFill>
              <a:srgbClr val="0070C0"/>
            </a:solidFill>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2"/>
          </a:lnRef>
          <a:fillRef idx="0">
            <a:schemeClr val="accent2"/>
          </a:fillRef>
          <a:effectRef idx="2">
            <a:schemeClr val="accent2"/>
          </a:effectRef>
          <a:fontRef idx="minor">
            <a:schemeClr val="tx1"/>
          </a:fontRef>
        </p:style>
        <p:txBody>
          <a:bodyPr vert="horz" wrap="square" lIns="0" tIns="0" rIns="0" bIns="540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GB" dirty="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GB" dirty="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charset="0"/>
              </a:rPr>
              <a:t>Assignment</a:t>
            </a:r>
          </a:p>
        </p:txBody>
      </p:sp>
      <p:sp>
        <p:nvSpPr>
          <p:cNvPr id="61" name="Fußzeilenplatzhalter 3">
            <a:extLst>
              <a:ext uri="{FF2B5EF4-FFF2-40B4-BE49-F238E27FC236}">
                <a16:creationId xmlns:a16="http://schemas.microsoft.com/office/drawing/2014/main" id="{83E5DCA4-1E9B-61CA-B55F-BEED6E82DC97}"/>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dirty="0"/>
              <a:t>Freiburg, 06.12.2024</a:t>
            </a:r>
          </a:p>
        </p:txBody>
      </p:sp>
      <p:sp>
        <p:nvSpPr>
          <p:cNvPr id="62" name="Rechteck 61">
            <a:extLst>
              <a:ext uri="{FF2B5EF4-FFF2-40B4-BE49-F238E27FC236}">
                <a16:creationId xmlns:a16="http://schemas.microsoft.com/office/drawing/2014/main" id="{081EDB1A-7707-4E15-53D8-114D63B6047F}"/>
              </a:ext>
            </a:extLst>
          </p:cNvPr>
          <p:cNvSpPr/>
          <p:nvPr/>
        </p:nvSpPr>
        <p:spPr bwMode="auto">
          <a:xfrm>
            <a:off x="4911529" y="3149958"/>
            <a:ext cx="90368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ctr" eaLnBrk="1" hangingPunct="1">
              <a:defRPr/>
            </a:pPr>
            <a:endParaRPr lang="de-DE" sz="825">
              <a:latin typeface="Arial" charset="0"/>
            </a:endParaRPr>
          </a:p>
        </p:txBody>
      </p:sp>
      <p:pic>
        <p:nvPicPr>
          <p:cNvPr id="63" name="Inhaltsplatzhalter 2" descr="Traktor Silhouette">
            <a:extLst>
              <a:ext uri="{FF2B5EF4-FFF2-40B4-BE49-F238E27FC236}">
                <a16:creationId xmlns:a16="http://schemas.microsoft.com/office/drawing/2014/main" id="{1075DFB3-7747-25A3-D9B7-277FDA545E6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973" t="8744" r="9647" b="12839"/>
          <a:stretch/>
        </p:blipFill>
        <p:spPr bwMode="auto">
          <a:xfrm>
            <a:off x="2361992" y="6084364"/>
            <a:ext cx="323847"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08" name="Gerade Verbindung mit Pfeil 17407">
            <a:extLst>
              <a:ext uri="{FF2B5EF4-FFF2-40B4-BE49-F238E27FC236}">
                <a16:creationId xmlns:a16="http://schemas.microsoft.com/office/drawing/2014/main" id="{415A0CF4-234F-DE3F-5683-CBAA31FB0B3B}"/>
              </a:ext>
            </a:extLst>
          </p:cNvPr>
          <p:cNvCxnSpPr>
            <a:cxnSpLocks/>
          </p:cNvCxnSpPr>
          <p:nvPr/>
        </p:nvCxnSpPr>
        <p:spPr bwMode="auto">
          <a:xfrm>
            <a:off x="2800888" y="5341167"/>
            <a:ext cx="5980156" cy="0"/>
          </a:xfrm>
          <a:prstGeom prst="straightConnector1">
            <a:avLst/>
          </a:prstGeom>
          <a:ln>
            <a:solidFill>
              <a:srgbClr val="92D050"/>
            </a:solidFill>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0">
            <a:schemeClr val="accent2"/>
          </a:fillRef>
          <a:effectRef idx="1">
            <a:schemeClr val="accent2"/>
          </a:effectRef>
          <a:fontRef idx="minor">
            <a:schemeClr val="tx1"/>
          </a:fontRef>
        </p:style>
      </p:cxnSp>
      <p:pic>
        <p:nvPicPr>
          <p:cNvPr id="17414" name="Grafik 17413">
            <a:extLst>
              <a:ext uri="{FF2B5EF4-FFF2-40B4-BE49-F238E27FC236}">
                <a16:creationId xmlns:a16="http://schemas.microsoft.com/office/drawing/2014/main" id="{79F01E25-F53D-2025-15F6-70AFA5277BE8}"/>
              </a:ext>
            </a:extLst>
          </p:cNvPr>
          <p:cNvPicPr>
            <a:picLocks noChangeAspect="1"/>
          </p:cNvPicPr>
          <p:nvPr/>
        </p:nvPicPr>
        <p:blipFill>
          <a:blip r:embed="rId5"/>
          <a:stretch>
            <a:fillRect/>
          </a:stretch>
        </p:blipFill>
        <p:spPr>
          <a:xfrm>
            <a:off x="2388150" y="5730214"/>
            <a:ext cx="324000" cy="324000"/>
          </a:xfrm>
          <a:prstGeom prst="rect">
            <a:avLst/>
          </a:prstGeom>
        </p:spPr>
      </p:pic>
      <p:cxnSp>
        <p:nvCxnSpPr>
          <p:cNvPr id="17415" name="Gerade Verbindung mit Pfeil 17414">
            <a:extLst>
              <a:ext uri="{FF2B5EF4-FFF2-40B4-BE49-F238E27FC236}">
                <a16:creationId xmlns:a16="http://schemas.microsoft.com/office/drawing/2014/main" id="{609B5B97-4E60-1C47-A6E1-1BB3E9238355}"/>
              </a:ext>
            </a:extLst>
          </p:cNvPr>
          <p:cNvCxnSpPr>
            <a:cxnSpLocks/>
          </p:cNvCxnSpPr>
          <p:nvPr/>
        </p:nvCxnSpPr>
        <p:spPr bwMode="auto">
          <a:xfrm flipV="1">
            <a:off x="2838699" y="5856487"/>
            <a:ext cx="1420019" cy="1691"/>
          </a:xfrm>
          <a:prstGeom prst="straightConnector1">
            <a:avLst/>
          </a:prstGeom>
          <a:ln>
            <a:solidFill>
              <a:srgbClr val="92D050"/>
            </a:solidFill>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0">
            <a:schemeClr val="accent2"/>
          </a:fillRef>
          <a:effectRef idx="1">
            <a:schemeClr val="accent2"/>
          </a:effectRef>
          <a:fontRef idx="minor">
            <a:schemeClr val="tx1"/>
          </a:fontRef>
        </p:style>
      </p:cxnSp>
      <p:cxnSp>
        <p:nvCxnSpPr>
          <p:cNvPr id="17416" name="Gerade Verbindung mit Pfeil 17415">
            <a:extLst>
              <a:ext uri="{FF2B5EF4-FFF2-40B4-BE49-F238E27FC236}">
                <a16:creationId xmlns:a16="http://schemas.microsoft.com/office/drawing/2014/main" id="{6A360D39-6B3E-1424-D596-76E1585628B7}"/>
              </a:ext>
            </a:extLst>
          </p:cNvPr>
          <p:cNvCxnSpPr>
            <a:cxnSpLocks/>
          </p:cNvCxnSpPr>
          <p:nvPr/>
        </p:nvCxnSpPr>
        <p:spPr bwMode="auto">
          <a:xfrm>
            <a:off x="4609414" y="5856487"/>
            <a:ext cx="1800000" cy="0"/>
          </a:xfrm>
          <a:prstGeom prst="straightConnector1">
            <a:avLst/>
          </a:prstGeom>
          <a:ln>
            <a:solidFill>
              <a:srgbClr val="92D050"/>
            </a:solidFill>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0">
            <a:schemeClr val="accent2"/>
          </a:fillRef>
          <a:effectRef idx="1">
            <a:schemeClr val="accent2"/>
          </a:effectRef>
          <a:fontRef idx="minor">
            <a:schemeClr val="tx1"/>
          </a:fontRef>
        </p:style>
      </p:cxnSp>
      <p:cxnSp>
        <p:nvCxnSpPr>
          <p:cNvPr id="17417" name="Gerade Verbindung mit Pfeil 17416">
            <a:extLst>
              <a:ext uri="{FF2B5EF4-FFF2-40B4-BE49-F238E27FC236}">
                <a16:creationId xmlns:a16="http://schemas.microsoft.com/office/drawing/2014/main" id="{2E28E357-F690-8639-2A6C-7850F7B69FBC}"/>
              </a:ext>
            </a:extLst>
          </p:cNvPr>
          <p:cNvCxnSpPr>
            <a:cxnSpLocks/>
          </p:cNvCxnSpPr>
          <p:nvPr/>
        </p:nvCxnSpPr>
        <p:spPr bwMode="auto">
          <a:xfrm>
            <a:off x="6753318" y="5849879"/>
            <a:ext cx="1932242" cy="6608"/>
          </a:xfrm>
          <a:prstGeom prst="straightConnector1">
            <a:avLst/>
          </a:prstGeom>
          <a:ln>
            <a:solidFill>
              <a:srgbClr val="92D050"/>
            </a:solidFill>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0">
            <a:schemeClr val="accent2"/>
          </a:fillRef>
          <a:effectRef idx="1">
            <a:schemeClr val="accent2"/>
          </a:effectRef>
          <a:fontRef idx="minor">
            <a:schemeClr val="tx1"/>
          </a:fontRef>
        </p:style>
      </p:cxnSp>
      <p:sp>
        <p:nvSpPr>
          <p:cNvPr id="17418" name="Textfeld 17417">
            <a:extLst>
              <a:ext uri="{FF2B5EF4-FFF2-40B4-BE49-F238E27FC236}">
                <a16:creationId xmlns:a16="http://schemas.microsoft.com/office/drawing/2014/main" id="{773584A9-0A0E-67A5-9ADB-DF4D4A07360E}"/>
              </a:ext>
            </a:extLst>
          </p:cNvPr>
          <p:cNvSpPr txBox="1"/>
          <p:nvPr/>
        </p:nvSpPr>
        <p:spPr>
          <a:xfrm>
            <a:off x="2832556" y="5599091"/>
            <a:ext cx="1308371" cy="261610"/>
          </a:xfrm>
          <a:prstGeom prst="rect">
            <a:avLst/>
          </a:prstGeom>
          <a:noFill/>
        </p:spPr>
        <p:txBody>
          <a:bodyPr wrap="square" rtlCol="0">
            <a:spAutoFit/>
          </a:bodyPr>
          <a:lstStyle/>
          <a:p>
            <a:r>
              <a:rPr lang="de-DE" dirty="0"/>
              <a:t>„sub-</a:t>
            </a:r>
            <a:r>
              <a:rPr lang="de-DE" dirty="0" err="1"/>
              <a:t>licence</a:t>
            </a:r>
            <a:r>
              <a:rPr lang="de-DE" dirty="0"/>
              <a:t>“</a:t>
            </a:r>
          </a:p>
        </p:txBody>
      </p:sp>
      <p:sp>
        <p:nvSpPr>
          <p:cNvPr id="17421" name="Pfeil nach rechts 17420">
            <a:extLst>
              <a:ext uri="{FF2B5EF4-FFF2-40B4-BE49-F238E27FC236}">
                <a16:creationId xmlns:a16="http://schemas.microsoft.com/office/drawing/2014/main" id="{9E363B64-4D84-6955-30C2-43069E5D1AE1}"/>
              </a:ext>
            </a:extLst>
          </p:cNvPr>
          <p:cNvSpPr/>
          <p:nvPr/>
        </p:nvSpPr>
        <p:spPr bwMode="auto">
          <a:xfrm>
            <a:off x="2762975" y="5945934"/>
            <a:ext cx="6018069" cy="360000"/>
          </a:xfrm>
          <a:prstGeom prst="rightArrow">
            <a:avLst>
              <a:gd name="adj1" fmla="val 100000"/>
              <a:gd name="adj2" fmla="val 61391"/>
            </a:avLst>
          </a:prstGeom>
          <a:ln cap="flat">
            <a:solidFill>
              <a:srgbClr val="0070C0"/>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endParaRPr>
          </a:p>
        </p:txBody>
      </p:sp>
      <p:sp>
        <p:nvSpPr>
          <p:cNvPr id="17422" name="Pfeil nach rechts 17421">
            <a:extLst>
              <a:ext uri="{FF2B5EF4-FFF2-40B4-BE49-F238E27FC236}">
                <a16:creationId xmlns:a16="http://schemas.microsoft.com/office/drawing/2014/main" id="{299B22DC-49FD-23C4-CF62-82215F321C73}"/>
              </a:ext>
            </a:extLst>
          </p:cNvPr>
          <p:cNvSpPr/>
          <p:nvPr/>
        </p:nvSpPr>
        <p:spPr bwMode="auto">
          <a:xfrm>
            <a:off x="6621077" y="5972599"/>
            <a:ext cx="2064483" cy="288000"/>
          </a:xfrm>
          <a:prstGeom prst="rightArrow">
            <a:avLst>
              <a:gd name="adj1" fmla="val 100000"/>
              <a:gd name="adj2" fmla="val 61391"/>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a:solidFill>
                  <a:schemeClr val="tx1"/>
                </a:solidFill>
                <a:latin typeface="Arial" charset="0"/>
              </a:rPr>
              <a:t>Data User C</a:t>
            </a:r>
            <a:endParaRPr kumimoji="0" lang="en-GB" sz="1100" b="0" i="0" u="none" strike="noStrike" cap="none" normalizeH="0" baseline="0" dirty="0">
              <a:ln>
                <a:noFill/>
              </a:ln>
              <a:solidFill>
                <a:schemeClr val="tx1"/>
              </a:solidFill>
              <a:effectLst/>
              <a:latin typeface="Arial" charset="0"/>
            </a:endParaRPr>
          </a:p>
        </p:txBody>
      </p:sp>
      <p:sp>
        <p:nvSpPr>
          <p:cNvPr id="17423" name="Rechteck 17422">
            <a:extLst>
              <a:ext uri="{FF2B5EF4-FFF2-40B4-BE49-F238E27FC236}">
                <a16:creationId xmlns:a16="http://schemas.microsoft.com/office/drawing/2014/main" id="{EB95D1B0-DB7D-B647-E985-1E0B1B5E0E09}"/>
              </a:ext>
            </a:extLst>
          </p:cNvPr>
          <p:cNvSpPr/>
          <p:nvPr/>
        </p:nvSpPr>
        <p:spPr bwMode="auto">
          <a:xfrm>
            <a:off x="2800888" y="5982449"/>
            <a:ext cx="1627074" cy="288000"/>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a:solidFill>
                  <a:schemeClr val="tx1"/>
                </a:solidFill>
                <a:latin typeface="Arial" charset="0"/>
              </a:rPr>
              <a:t>Data User A</a:t>
            </a:r>
            <a:endParaRPr kumimoji="0" lang="de-DE" sz="1100" b="0" i="0" u="none" strike="noStrike" cap="none" normalizeH="0" baseline="0" dirty="0">
              <a:ln>
                <a:noFill/>
              </a:ln>
              <a:solidFill>
                <a:schemeClr val="tx1"/>
              </a:solidFill>
              <a:effectLst/>
              <a:latin typeface="Arial" charset="0"/>
            </a:endParaRPr>
          </a:p>
        </p:txBody>
      </p:sp>
      <p:pic>
        <p:nvPicPr>
          <p:cNvPr id="17424" name="Grafik 17423">
            <a:extLst>
              <a:ext uri="{FF2B5EF4-FFF2-40B4-BE49-F238E27FC236}">
                <a16:creationId xmlns:a16="http://schemas.microsoft.com/office/drawing/2014/main" id="{BF712B28-9EB8-2910-230F-7156A1BC5CBE}"/>
              </a:ext>
            </a:extLst>
          </p:cNvPr>
          <p:cNvPicPr>
            <a:picLocks noChangeAspect="1"/>
          </p:cNvPicPr>
          <p:nvPr/>
        </p:nvPicPr>
        <p:blipFill>
          <a:blip r:embed="rId5"/>
          <a:stretch>
            <a:fillRect/>
          </a:stretch>
        </p:blipFill>
        <p:spPr>
          <a:xfrm>
            <a:off x="2404654" y="5219112"/>
            <a:ext cx="324000" cy="324000"/>
          </a:xfrm>
          <a:prstGeom prst="rect">
            <a:avLst/>
          </a:prstGeom>
        </p:spPr>
      </p:pic>
      <p:pic>
        <p:nvPicPr>
          <p:cNvPr id="17425" name="Inhaltsplatzhalter 2" descr="Traktor Silhouette">
            <a:extLst>
              <a:ext uri="{FF2B5EF4-FFF2-40B4-BE49-F238E27FC236}">
                <a16:creationId xmlns:a16="http://schemas.microsoft.com/office/drawing/2014/main" id="{1C93029C-8DD9-AF73-F541-80526518DBA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973" t="8744" r="9647" b="12839"/>
          <a:stretch/>
        </p:blipFill>
        <p:spPr bwMode="auto">
          <a:xfrm>
            <a:off x="2140084" y="5412110"/>
            <a:ext cx="323847"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26" name="Gerade Verbindung 17425">
            <a:extLst>
              <a:ext uri="{FF2B5EF4-FFF2-40B4-BE49-F238E27FC236}">
                <a16:creationId xmlns:a16="http://schemas.microsoft.com/office/drawing/2014/main" id="{429F8ACE-B37B-0540-4447-7B0E56562239}"/>
              </a:ext>
            </a:extLst>
          </p:cNvPr>
          <p:cNvCxnSpPr>
            <a:cxnSpLocks/>
          </p:cNvCxnSpPr>
          <p:nvPr/>
        </p:nvCxnSpPr>
        <p:spPr bwMode="auto">
          <a:xfrm>
            <a:off x="6590690" y="5630315"/>
            <a:ext cx="1" cy="216000"/>
          </a:xfrm>
          <a:prstGeom prst="line">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7427" name="Gerade Verbindung 17426">
            <a:extLst>
              <a:ext uri="{FF2B5EF4-FFF2-40B4-BE49-F238E27FC236}">
                <a16:creationId xmlns:a16="http://schemas.microsoft.com/office/drawing/2014/main" id="{866EE1CD-6071-CACC-BE8A-0538D2A03A70}"/>
              </a:ext>
            </a:extLst>
          </p:cNvPr>
          <p:cNvCxnSpPr>
            <a:cxnSpLocks/>
          </p:cNvCxnSpPr>
          <p:nvPr/>
        </p:nvCxnSpPr>
        <p:spPr bwMode="auto">
          <a:xfrm>
            <a:off x="4427961" y="5661313"/>
            <a:ext cx="1" cy="792000"/>
          </a:xfrm>
          <a:prstGeom prst="line">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sp>
        <p:nvSpPr>
          <p:cNvPr id="17428" name="Abgerundetes Rechteck 17427">
            <a:extLst>
              <a:ext uri="{FF2B5EF4-FFF2-40B4-BE49-F238E27FC236}">
                <a16:creationId xmlns:a16="http://schemas.microsoft.com/office/drawing/2014/main" id="{903E439D-DDED-953F-1634-D8C023D99AB5}"/>
              </a:ext>
            </a:extLst>
          </p:cNvPr>
          <p:cNvSpPr/>
          <p:nvPr/>
        </p:nvSpPr>
        <p:spPr bwMode="auto">
          <a:xfrm>
            <a:off x="2051720" y="4823733"/>
            <a:ext cx="6635080" cy="506029"/>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endParaRPr>
          </a:p>
        </p:txBody>
      </p:sp>
      <p:sp>
        <p:nvSpPr>
          <p:cNvPr id="17432" name="Rechteck 17431">
            <a:extLst>
              <a:ext uri="{FF2B5EF4-FFF2-40B4-BE49-F238E27FC236}">
                <a16:creationId xmlns:a16="http://schemas.microsoft.com/office/drawing/2014/main" id="{AC2FB81E-47F8-34F1-0DE2-1DCF76477B2D}"/>
              </a:ext>
            </a:extLst>
          </p:cNvPr>
          <p:cNvSpPr/>
          <p:nvPr/>
        </p:nvSpPr>
        <p:spPr bwMode="auto">
          <a:xfrm>
            <a:off x="4478786" y="5990303"/>
            <a:ext cx="2091467" cy="288000"/>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a:solidFill>
                  <a:schemeClr val="tx1"/>
                </a:solidFill>
                <a:latin typeface="Arial" charset="0"/>
              </a:rPr>
              <a:t>Data User B</a:t>
            </a:r>
            <a:endParaRPr kumimoji="0" lang="de-DE" sz="1100" b="0" i="0" u="none" strike="noStrike" cap="none" normalizeH="0" baseline="0" dirty="0">
              <a:ln>
                <a:noFill/>
              </a:ln>
              <a:solidFill>
                <a:schemeClr val="tx1"/>
              </a:solidFill>
              <a:effectLst/>
              <a:latin typeface="Arial" charset="0"/>
            </a:endParaRPr>
          </a:p>
        </p:txBody>
      </p:sp>
      <p:sp>
        <p:nvSpPr>
          <p:cNvPr id="17433" name="Pfeil nach rechts 17432">
            <a:extLst>
              <a:ext uri="{FF2B5EF4-FFF2-40B4-BE49-F238E27FC236}">
                <a16:creationId xmlns:a16="http://schemas.microsoft.com/office/drawing/2014/main" id="{56A694CC-2093-BC32-3CCD-F1DE25E6015A}"/>
              </a:ext>
            </a:extLst>
          </p:cNvPr>
          <p:cNvSpPr/>
          <p:nvPr/>
        </p:nvSpPr>
        <p:spPr bwMode="auto">
          <a:xfrm>
            <a:off x="2803574" y="5398753"/>
            <a:ext cx="6022166" cy="191472"/>
          </a:xfrm>
          <a:prstGeom prst="rightArrow">
            <a:avLst>
              <a:gd name="adj1" fmla="val 100000"/>
              <a:gd name="adj2" fmla="val 61391"/>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charset="0"/>
              </a:rPr>
              <a:t>Continuous data </a:t>
            </a:r>
            <a:r>
              <a:rPr lang="en-GB" dirty="0">
                <a:solidFill>
                  <a:schemeClr val="tx1"/>
                </a:solidFill>
                <a:latin typeface="Arial" charset="0"/>
              </a:rPr>
              <a:t>u</a:t>
            </a:r>
            <a:r>
              <a:rPr kumimoji="0" lang="en-GB" sz="1100" b="0" i="0" u="none" strike="noStrike" cap="none" normalizeH="0" baseline="0" dirty="0">
                <a:ln>
                  <a:noFill/>
                </a:ln>
                <a:solidFill>
                  <a:schemeClr val="tx1"/>
                </a:solidFill>
                <a:effectLst/>
                <a:latin typeface="Arial" charset="0"/>
              </a:rPr>
              <a:t>se</a:t>
            </a:r>
          </a:p>
        </p:txBody>
      </p:sp>
      <p:sp>
        <p:nvSpPr>
          <p:cNvPr id="17434" name="Textfeld 17433">
            <a:extLst>
              <a:ext uri="{FF2B5EF4-FFF2-40B4-BE49-F238E27FC236}">
                <a16:creationId xmlns:a16="http://schemas.microsoft.com/office/drawing/2014/main" id="{E34F247E-C241-048B-6D88-69BE88A38002}"/>
              </a:ext>
            </a:extLst>
          </p:cNvPr>
          <p:cNvSpPr txBox="1"/>
          <p:nvPr/>
        </p:nvSpPr>
        <p:spPr>
          <a:xfrm>
            <a:off x="5026547" y="5596395"/>
            <a:ext cx="1308371" cy="261610"/>
          </a:xfrm>
          <a:prstGeom prst="rect">
            <a:avLst/>
          </a:prstGeom>
          <a:noFill/>
        </p:spPr>
        <p:txBody>
          <a:bodyPr wrap="square" rtlCol="0">
            <a:spAutoFit/>
          </a:bodyPr>
          <a:lstStyle/>
          <a:p>
            <a:r>
              <a:rPr lang="de-DE" dirty="0"/>
              <a:t>„sub-</a:t>
            </a:r>
            <a:r>
              <a:rPr lang="de-DE" dirty="0" err="1"/>
              <a:t>licence</a:t>
            </a:r>
            <a:r>
              <a:rPr lang="de-DE" dirty="0"/>
              <a:t>“</a:t>
            </a:r>
          </a:p>
        </p:txBody>
      </p:sp>
      <p:sp>
        <p:nvSpPr>
          <p:cNvPr id="17436" name="Textfeld 17435">
            <a:extLst>
              <a:ext uri="{FF2B5EF4-FFF2-40B4-BE49-F238E27FC236}">
                <a16:creationId xmlns:a16="http://schemas.microsoft.com/office/drawing/2014/main" id="{7921E3CE-6267-358A-4343-ECBA965DC66F}"/>
              </a:ext>
            </a:extLst>
          </p:cNvPr>
          <p:cNvSpPr txBox="1"/>
          <p:nvPr/>
        </p:nvSpPr>
        <p:spPr>
          <a:xfrm>
            <a:off x="6999132" y="5574110"/>
            <a:ext cx="1308371" cy="261610"/>
          </a:xfrm>
          <a:prstGeom prst="rect">
            <a:avLst/>
          </a:prstGeom>
          <a:noFill/>
        </p:spPr>
        <p:txBody>
          <a:bodyPr wrap="square" rtlCol="0">
            <a:spAutoFit/>
          </a:bodyPr>
          <a:lstStyle/>
          <a:p>
            <a:r>
              <a:rPr lang="de-DE" dirty="0"/>
              <a:t>„sub-</a:t>
            </a:r>
            <a:r>
              <a:rPr lang="de-DE" dirty="0" err="1"/>
              <a:t>licence</a:t>
            </a:r>
            <a:r>
              <a:rPr lang="de-DE" dirty="0"/>
              <a:t>“ </a:t>
            </a:r>
          </a:p>
        </p:txBody>
      </p:sp>
      <p:sp>
        <p:nvSpPr>
          <p:cNvPr id="3" name="Textplatzhalter 4">
            <a:extLst>
              <a:ext uri="{FF2B5EF4-FFF2-40B4-BE49-F238E27FC236}">
                <a16:creationId xmlns:a16="http://schemas.microsoft.com/office/drawing/2014/main" id="{F858E99E-8A02-AECD-09B7-337D126BF54E}"/>
              </a:ext>
            </a:extLst>
          </p:cNvPr>
          <p:cNvSpPr txBox="1">
            <a:spLocks noChangeArrowheads="1"/>
          </p:cNvSpPr>
          <p:nvPr/>
        </p:nvSpPr>
        <p:spPr bwMode="auto">
          <a:xfrm>
            <a:off x="305669" y="1885950"/>
            <a:ext cx="174692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2" charset="2"/>
              <a:buNone/>
              <a:defRPr sz="1400">
                <a:solidFill>
                  <a:schemeClr val="tx1"/>
                </a:solidFill>
                <a:latin typeface="+mn-lt"/>
                <a:ea typeface="MS PGothic" panose="020B0600070205080204" pitchFamily="34" charset="-128"/>
                <a:cs typeface="MS PGothic" charset="0"/>
              </a:defRPr>
            </a:lvl1pPr>
            <a:lvl2pPr marL="457200" indent="0" algn="l" rtl="0" eaLnBrk="0" fontAlgn="base" hangingPunct="0">
              <a:spcBef>
                <a:spcPct val="20000"/>
              </a:spcBef>
              <a:spcAft>
                <a:spcPct val="0"/>
              </a:spcAft>
              <a:buClr>
                <a:schemeClr val="accent2"/>
              </a:buClr>
              <a:buFont typeface="Wingdings" pitchFamily="2" charset="2"/>
              <a:buNone/>
              <a:defRPr sz="1200">
                <a:solidFill>
                  <a:schemeClr val="tx1"/>
                </a:solidFill>
                <a:latin typeface="+mn-lt"/>
                <a:ea typeface="MS PGothic" panose="020B0600070205080204" pitchFamily="34" charset="-128"/>
                <a:cs typeface="MS PGothic" charset="0"/>
              </a:defRPr>
            </a:lvl2pPr>
            <a:lvl3pPr marL="914400" indent="0" algn="l" rtl="0" eaLnBrk="0" fontAlgn="base" hangingPunct="0">
              <a:spcBef>
                <a:spcPct val="20000"/>
              </a:spcBef>
              <a:spcAft>
                <a:spcPct val="0"/>
              </a:spcAft>
              <a:buClr>
                <a:schemeClr val="accent2"/>
              </a:buClr>
              <a:buFont typeface="Wingdings" pitchFamily="2" charset="2"/>
              <a:buNone/>
              <a:defRPr sz="1000">
                <a:solidFill>
                  <a:schemeClr val="tx1"/>
                </a:solidFill>
                <a:latin typeface="+mn-lt"/>
                <a:ea typeface="MS PGothic" panose="020B0600070205080204" pitchFamily="34" charset="-128"/>
                <a:cs typeface="MS PGothic" charset="0"/>
              </a:defRPr>
            </a:lvl3pPr>
            <a:lvl4pPr marL="1371600" indent="0" algn="l" rtl="0" eaLnBrk="0" fontAlgn="base" hangingPunct="0">
              <a:spcBef>
                <a:spcPct val="20000"/>
              </a:spcBef>
              <a:spcAft>
                <a:spcPct val="0"/>
              </a:spcAft>
              <a:buClr>
                <a:schemeClr val="accent2"/>
              </a:buClr>
              <a:buFont typeface="Wingdings" pitchFamily="2" charset="2"/>
              <a:buNone/>
              <a:defRPr sz="900">
                <a:solidFill>
                  <a:schemeClr val="tx1"/>
                </a:solidFill>
                <a:latin typeface="+mn-lt"/>
                <a:ea typeface="MS PGothic" panose="020B0600070205080204" pitchFamily="34" charset="-128"/>
                <a:cs typeface="MS PGothic" charset="0"/>
              </a:defRPr>
            </a:lvl4pPr>
            <a:lvl5pPr marL="1828800" indent="0" algn="l" rtl="0" eaLnBrk="0" fontAlgn="base" hangingPunct="0">
              <a:spcBef>
                <a:spcPct val="20000"/>
              </a:spcBef>
              <a:spcAft>
                <a:spcPct val="0"/>
              </a:spcAft>
              <a:buClr>
                <a:schemeClr val="accent2"/>
              </a:buClr>
              <a:buFont typeface="Wingdings" pitchFamily="2" charset="2"/>
              <a:buNone/>
              <a:defRPr sz="900">
                <a:solidFill>
                  <a:schemeClr val="tx1"/>
                </a:solidFill>
                <a:latin typeface="+mn-lt"/>
                <a:ea typeface="MS PGothic" panose="020B0600070205080204" pitchFamily="34" charset="-128"/>
                <a:cs typeface="MS PGothic" charset="0"/>
              </a:defRPr>
            </a:lvl5pPr>
            <a:lvl6pPr marL="2286000" indent="0" algn="l" rtl="0" fontAlgn="base">
              <a:spcBef>
                <a:spcPct val="20000"/>
              </a:spcBef>
              <a:spcAft>
                <a:spcPct val="0"/>
              </a:spcAft>
              <a:buClr>
                <a:schemeClr val="accent2"/>
              </a:buClr>
              <a:buFont typeface="Wingdings" pitchFamily="-32" charset="2"/>
              <a:buNone/>
              <a:defRPr sz="900">
                <a:solidFill>
                  <a:schemeClr val="tx1"/>
                </a:solidFill>
                <a:latin typeface="+mn-lt"/>
              </a:defRPr>
            </a:lvl6pPr>
            <a:lvl7pPr marL="2743200" indent="0" algn="l" rtl="0" fontAlgn="base">
              <a:spcBef>
                <a:spcPct val="20000"/>
              </a:spcBef>
              <a:spcAft>
                <a:spcPct val="0"/>
              </a:spcAft>
              <a:buClr>
                <a:schemeClr val="accent2"/>
              </a:buClr>
              <a:buFont typeface="Wingdings" pitchFamily="-32" charset="2"/>
              <a:buNone/>
              <a:defRPr sz="900">
                <a:solidFill>
                  <a:schemeClr val="tx1"/>
                </a:solidFill>
                <a:latin typeface="+mn-lt"/>
              </a:defRPr>
            </a:lvl7pPr>
            <a:lvl8pPr marL="3200400" indent="0" algn="l" rtl="0" fontAlgn="base">
              <a:spcBef>
                <a:spcPct val="20000"/>
              </a:spcBef>
              <a:spcAft>
                <a:spcPct val="0"/>
              </a:spcAft>
              <a:buClr>
                <a:schemeClr val="accent2"/>
              </a:buClr>
              <a:buFont typeface="Wingdings" pitchFamily="-32" charset="2"/>
              <a:buNone/>
              <a:defRPr sz="900">
                <a:solidFill>
                  <a:schemeClr val="tx1"/>
                </a:solidFill>
                <a:latin typeface="+mn-lt"/>
              </a:defRPr>
            </a:lvl8pPr>
            <a:lvl9pPr marL="3657600" indent="0" algn="l" rtl="0" fontAlgn="base">
              <a:spcBef>
                <a:spcPct val="20000"/>
              </a:spcBef>
              <a:spcAft>
                <a:spcPct val="0"/>
              </a:spcAft>
              <a:buClr>
                <a:schemeClr val="accent2"/>
              </a:buClr>
              <a:buFont typeface="Wingdings" pitchFamily="-32" charset="2"/>
              <a:buNone/>
              <a:defRPr sz="900">
                <a:solidFill>
                  <a:schemeClr val="tx1"/>
                </a:solidFill>
                <a:latin typeface="+mn-lt"/>
              </a:defRPr>
            </a:lvl9pPr>
          </a:lstStyle>
          <a:p>
            <a:r>
              <a:rPr lang="de-DE" sz="1200" b="1" kern="0" dirty="0">
                <a:solidFill>
                  <a:schemeClr val="bg2"/>
                </a:solidFill>
                <a:latin typeface="Calibri" panose="020F0502020204030204" pitchFamily="34" charset="0"/>
              </a:rPr>
              <a:t>BLE Model </a:t>
            </a:r>
            <a:r>
              <a:rPr lang="de-DE" sz="1200" b="1" kern="0" dirty="0" err="1">
                <a:solidFill>
                  <a:schemeClr val="bg2"/>
                </a:solidFill>
                <a:latin typeface="Calibri" panose="020F0502020204030204" pitchFamily="34" charset="0"/>
              </a:rPr>
              <a:t>Clauses</a:t>
            </a:r>
            <a:endParaRPr lang="de-DE" sz="1200" b="1" kern="0" dirty="0">
              <a:solidFill>
                <a:schemeClr val="bg2"/>
              </a:solidFill>
              <a:latin typeface="Calibri" panose="020F0502020204030204" pitchFamily="34" charset="0"/>
            </a:endParaRPr>
          </a:p>
          <a:p>
            <a:r>
              <a:rPr lang="de-DE" sz="1200" i="1" kern="0" dirty="0">
                <a:solidFill>
                  <a:schemeClr val="bg2"/>
                </a:solidFill>
                <a:latin typeface="Calibri" panose="020F0502020204030204" pitchFamily="34" charset="0"/>
              </a:rPr>
              <a:t>Working Translation</a:t>
            </a:r>
          </a:p>
          <a:p>
            <a:r>
              <a:rPr lang="de-DE" sz="1200" kern="0" dirty="0">
                <a:solidFill>
                  <a:schemeClr val="bg2"/>
                </a:solidFill>
                <a:latin typeface="Calibri" panose="020F0502020204030204" pitchFamily="34" charset="0"/>
              </a:rPr>
              <a:t>6. </a:t>
            </a:r>
            <a:r>
              <a:rPr lang="de-DE" sz="1200" kern="0" dirty="0" err="1">
                <a:solidFill>
                  <a:schemeClr val="bg2"/>
                </a:solidFill>
                <a:latin typeface="Calibri" panose="020F0502020204030204" pitchFamily="34" charset="0"/>
              </a:rPr>
              <a:t>Assumption</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of</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contract</a:t>
            </a:r>
            <a:r>
              <a:rPr lang="de-DE" sz="1200" kern="0" dirty="0">
                <a:solidFill>
                  <a:schemeClr val="bg2"/>
                </a:solidFill>
                <a:latin typeface="Calibri" panose="020F0502020204030204" pitchFamily="34" charset="0"/>
              </a:rPr>
              <a:t> </a:t>
            </a:r>
          </a:p>
          <a:p>
            <a:r>
              <a:rPr lang="de-DE" sz="1200" kern="0" dirty="0">
                <a:solidFill>
                  <a:schemeClr val="bg2"/>
                </a:solidFill>
                <a:latin typeface="Calibri" panose="020F0502020204030204" pitchFamily="34" charset="0"/>
              </a:rPr>
              <a:t>6.2.  By </a:t>
            </a:r>
            <a:r>
              <a:rPr lang="de-DE" sz="1200" kern="0" dirty="0" err="1">
                <a:solidFill>
                  <a:schemeClr val="bg2"/>
                </a:solidFill>
                <a:latin typeface="Calibri" panose="020F0502020204030204" pitchFamily="34" charset="0"/>
              </a:rPr>
              <a:t>concluding</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this</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agreement</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the</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manufacturer</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agrees</a:t>
            </a:r>
            <a:r>
              <a:rPr lang="de-DE" sz="1200" kern="0" dirty="0">
                <a:solidFill>
                  <a:schemeClr val="bg2"/>
                </a:solidFill>
                <a:latin typeface="Calibri" panose="020F0502020204030204" pitchFamily="34" charset="0"/>
              </a:rPr>
              <a:t> in </a:t>
            </a:r>
            <a:r>
              <a:rPr lang="de-DE" sz="1200" kern="0" dirty="0" err="1">
                <a:solidFill>
                  <a:schemeClr val="bg2"/>
                </a:solidFill>
                <a:latin typeface="Calibri" panose="020F0502020204030204" pitchFamily="34" charset="0"/>
              </a:rPr>
              <a:t>advance</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to</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the</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assumption</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of</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the</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contract</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by</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the</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second</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or</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further</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buyer</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of</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the</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machine</a:t>
            </a:r>
            <a:r>
              <a:rPr lang="de-DE" sz="1200" kern="0" dirty="0">
                <a:solidFill>
                  <a:schemeClr val="bg2"/>
                </a:solidFill>
                <a:latin typeface="Calibri" panose="020F0502020204030204" pitchFamily="34" charset="0"/>
              </a:rPr>
              <a:t>. The </a:t>
            </a:r>
            <a:r>
              <a:rPr lang="de-DE" sz="1200" kern="0" dirty="0" err="1">
                <a:solidFill>
                  <a:schemeClr val="bg2"/>
                </a:solidFill>
                <a:latin typeface="Calibri" panose="020F0502020204030204" pitchFamily="34" charset="0"/>
              </a:rPr>
              <a:t>reseller</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is</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obliged</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to</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inform</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the</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manufacturer</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of</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the</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contractual</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partner</a:t>
            </a:r>
            <a:r>
              <a:rPr lang="de-DE" sz="1200" kern="0" dirty="0">
                <a:solidFill>
                  <a:schemeClr val="bg2"/>
                </a:solidFill>
                <a:latin typeface="Calibri" panose="020F0502020204030204" pitchFamily="34" charset="0"/>
              </a:rPr>
              <a:t> and </a:t>
            </a:r>
            <a:r>
              <a:rPr lang="de-DE" sz="1200" kern="0" dirty="0" err="1">
                <a:solidFill>
                  <a:schemeClr val="bg2"/>
                </a:solidFill>
                <a:latin typeface="Calibri" panose="020F0502020204030204" pitchFamily="34" charset="0"/>
              </a:rPr>
              <a:t>the</a:t>
            </a:r>
            <a:r>
              <a:rPr lang="de-DE" sz="1200" kern="0" dirty="0">
                <a:solidFill>
                  <a:schemeClr val="bg2"/>
                </a:solidFill>
                <a:latin typeface="Calibri" panose="020F0502020204030204" pitchFamily="34" charset="0"/>
              </a:rPr>
              <a:t> time </a:t>
            </a:r>
            <a:r>
              <a:rPr lang="de-DE" sz="1200" kern="0" dirty="0" err="1">
                <a:solidFill>
                  <a:schemeClr val="bg2"/>
                </a:solidFill>
                <a:latin typeface="Calibri" panose="020F0502020204030204" pitchFamily="34" charset="0"/>
              </a:rPr>
              <a:t>of</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the</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assumption</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of</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the</a:t>
            </a:r>
            <a:r>
              <a:rPr lang="de-DE" sz="1200" kern="0" dirty="0">
                <a:solidFill>
                  <a:schemeClr val="bg2"/>
                </a:solidFill>
                <a:latin typeface="Calibri" panose="020F0502020204030204" pitchFamily="34" charset="0"/>
              </a:rPr>
              <a:t> </a:t>
            </a:r>
            <a:r>
              <a:rPr lang="de-DE" sz="1200" kern="0" dirty="0" err="1">
                <a:solidFill>
                  <a:schemeClr val="bg2"/>
                </a:solidFill>
                <a:latin typeface="Calibri" panose="020F0502020204030204" pitchFamily="34" charset="0"/>
              </a:rPr>
              <a:t>contract</a:t>
            </a:r>
            <a:r>
              <a:rPr lang="de-DE" sz="1200" kern="0" dirty="0">
                <a:solidFill>
                  <a:schemeClr val="bg2"/>
                </a:solidFill>
                <a:latin typeface="Calibri" panose="020F0502020204030204" pitchFamily="34" charset="0"/>
              </a:rPr>
              <a:t>. </a:t>
            </a:r>
          </a:p>
          <a:p>
            <a:endParaRPr lang="en-GB" altLang="de-DE" sz="1200" kern="0" dirty="0">
              <a:solidFill>
                <a:schemeClr val="bg2"/>
              </a:solidFill>
              <a:latin typeface="Calibri" panose="020F0502020204030204" pitchFamily="34" charset="0"/>
            </a:endParaRPr>
          </a:p>
        </p:txBody>
      </p:sp>
      <p:sp>
        <p:nvSpPr>
          <p:cNvPr id="5" name="Rectangle 2">
            <a:extLst>
              <a:ext uri="{FF2B5EF4-FFF2-40B4-BE49-F238E27FC236}">
                <a16:creationId xmlns:a16="http://schemas.microsoft.com/office/drawing/2014/main" id="{AD9F4973-84F9-AF22-FD10-0CB01DB2E533}"/>
              </a:ext>
            </a:extLst>
          </p:cNvPr>
          <p:cNvSpPr txBox="1">
            <a:spLocks noChangeArrowheads="1"/>
          </p:cNvSpPr>
          <p:nvPr/>
        </p:nvSpPr>
        <p:spPr bwMode="auto">
          <a:xfrm>
            <a:off x="304801" y="762000"/>
            <a:ext cx="174692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3000" b="1">
                <a:solidFill>
                  <a:schemeClr val="accent2"/>
                </a:solidFill>
                <a:latin typeface="Arial" charset="0"/>
              </a:defRPr>
            </a:lvl6pPr>
            <a:lvl7pPr marL="914400" algn="l" rtl="0" fontAlgn="base">
              <a:spcBef>
                <a:spcPct val="0"/>
              </a:spcBef>
              <a:spcAft>
                <a:spcPct val="0"/>
              </a:spcAft>
              <a:defRPr sz="3000" b="1">
                <a:solidFill>
                  <a:schemeClr val="accent2"/>
                </a:solidFill>
                <a:latin typeface="Arial" charset="0"/>
              </a:defRPr>
            </a:lvl7pPr>
            <a:lvl8pPr marL="1371600" algn="l" rtl="0" fontAlgn="base">
              <a:spcBef>
                <a:spcPct val="0"/>
              </a:spcBef>
              <a:spcAft>
                <a:spcPct val="0"/>
              </a:spcAft>
              <a:defRPr sz="3000" b="1">
                <a:solidFill>
                  <a:schemeClr val="accent2"/>
                </a:solidFill>
                <a:latin typeface="Arial" charset="0"/>
              </a:defRPr>
            </a:lvl8pPr>
            <a:lvl9pPr marL="1828800" algn="l" rtl="0" fontAlgn="base">
              <a:spcBef>
                <a:spcPct val="0"/>
              </a:spcBef>
              <a:spcAft>
                <a:spcPct val="0"/>
              </a:spcAft>
              <a:defRPr sz="3000" b="1">
                <a:solidFill>
                  <a:schemeClr val="accent2"/>
                </a:solidFill>
                <a:latin typeface="Arial" charset="0"/>
              </a:defRPr>
            </a:lvl9pPr>
          </a:lstStyle>
          <a:p>
            <a:pPr eaLnBrk="1" hangingPunct="1"/>
            <a:r>
              <a:rPr lang="de-DE" altLang="de-DE" kern="0">
                <a:latin typeface="Calibri" panose="020F0502020204030204" pitchFamily="34" charset="0"/>
              </a:rPr>
              <a:t>III. Data Chains</a:t>
            </a:r>
            <a:endParaRPr lang="de-DE" altLang="de-DE" kern="0" dirty="0">
              <a:latin typeface="Calibri" panose="020F0502020204030204" pitchFamily="34" charset="0"/>
            </a:endParaRPr>
          </a:p>
        </p:txBody>
      </p:sp>
    </p:spTree>
    <p:extLst>
      <p:ext uri="{BB962C8B-B14F-4D97-AF65-F5344CB8AC3E}">
        <p14:creationId xmlns:p14="http://schemas.microsoft.com/office/powerpoint/2010/main" val="1658333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D69BDA70-C920-404B-BE3A-6B7D1345314E}"/>
              </a:ext>
            </a:extLst>
          </p:cNvPr>
          <p:cNvSpPr>
            <a:spLocks noGrp="1" noChangeArrowheads="1"/>
          </p:cNvSpPr>
          <p:nvPr>
            <p:ph type="title"/>
          </p:nvPr>
        </p:nvSpPr>
        <p:spPr>
          <a:xfrm>
            <a:off x="304801" y="762000"/>
            <a:ext cx="1746920" cy="673100"/>
          </a:xfrm>
        </p:spPr>
        <p:txBody>
          <a:bodyPr/>
          <a:lstStyle/>
          <a:p>
            <a:pPr eaLnBrk="1" hangingPunct="1"/>
            <a:r>
              <a:rPr lang="de-DE" altLang="de-DE" dirty="0">
                <a:latin typeface="Calibri" panose="020F0502020204030204" pitchFamily="34" charset="0"/>
              </a:rPr>
              <a:t>III. </a:t>
            </a:r>
            <a:r>
              <a:rPr lang="de-DE" altLang="de-DE" sz="2000" b="1" dirty="0">
                <a:solidFill>
                  <a:schemeClr val="accent2"/>
                </a:solidFill>
                <a:latin typeface="Calibri" panose="020F0502020204030204" pitchFamily="34" charset="0"/>
              </a:rPr>
              <a:t>Data Chains</a:t>
            </a:r>
            <a:endParaRPr lang="de-DE" altLang="de-DE" dirty="0">
              <a:latin typeface="Calibri" panose="020F0502020204030204" pitchFamily="34" charset="0"/>
            </a:endParaRP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en-GB" altLang="de-DE" sz="2000" b="1" dirty="0">
                <a:solidFill>
                  <a:schemeClr val="accent2"/>
                </a:solidFill>
                <a:latin typeface="Calibri" panose="020F0502020204030204" pitchFamily="34" charset="0"/>
              </a:rPr>
              <a:t>Requirements and Anchor Points in the First Level Contract</a:t>
            </a:r>
          </a:p>
        </p:txBody>
      </p:sp>
      <p:sp>
        <p:nvSpPr>
          <p:cNvPr id="2" name="Rectangle 7">
            <a:extLst>
              <a:ext uri="{FF2B5EF4-FFF2-40B4-BE49-F238E27FC236}">
                <a16:creationId xmlns:a16="http://schemas.microsoft.com/office/drawing/2014/main" id="{533FDE15-4689-415D-E970-E76EE2BE2042}"/>
              </a:ext>
            </a:extLst>
          </p:cNvPr>
          <p:cNvSpPr>
            <a:spLocks noGrp="1" noChangeArrowheads="1"/>
          </p:cNvSpPr>
          <p:nvPr>
            <p:ph idx="1"/>
          </p:nvPr>
        </p:nvSpPr>
        <p:spPr>
          <a:xfrm>
            <a:off x="2267744" y="1600200"/>
            <a:ext cx="6419056" cy="4525963"/>
          </a:xfrm>
          <a:ln>
            <a:solidFill>
              <a:srgbClr val="00B050"/>
            </a:solidFill>
          </a:ln>
        </p:spPr>
        <p:txBody>
          <a:bodyPr/>
          <a:lstStyle/>
          <a:p>
            <a:pPr marL="0" lvl="1" indent="0">
              <a:buClr>
                <a:srgbClr val="980528"/>
              </a:buClr>
              <a:buNone/>
              <a:defRPr/>
            </a:pPr>
            <a:r>
              <a:rPr lang="en-GB" altLang="de-DE" sz="2000" b="1" dirty="0">
                <a:solidFill>
                  <a:srgbClr val="0070C0"/>
                </a:solidFill>
                <a:latin typeface="Calibri" panose="020F0502020204030204" pitchFamily="34" charset="0"/>
              </a:rPr>
              <a:t>Assignment of Contract</a:t>
            </a:r>
          </a:p>
          <a:p>
            <a:pPr marL="342900" lvl="1" indent="-342900">
              <a:spcBef>
                <a:spcPts val="0"/>
              </a:spcBef>
              <a:buClr>
                <a:srgbClr val="980528"/>
              </a:buClr>
              <a:defRPr/>
            </a:pPr>
            <a:r>
              <a:rPr lang="en-GB" altLang="de-DE" sz="2000" dirty="0">
                <a:solidFill>
                  <a:srgbClr val="000000"/>
                </a:solidFill>
                <a:latin typeface="Calibri" panose="020F0502020204030204" pitchFamily="34" charset="0"/>
              </a:rPr>
              <a:t>The </a:t>
            </a:r>
            <a:r>
              <a:rPr lang="en-GB" altLang="de-DE" sz="2000" b="1" dirty="0">
                <a:solidFill>
                  <a:srgbClr val="000000"/>
                </a:solidFill>
                <a:latin typeface="Calibri" panose="020F0502020204030204" pitchFamily="34" charset="0"/>
              </a:rPr>
              <a:t>manufacturer</a:t>
            </a:r>
            <a:r>
              <a:rPr lang="en-GB" altLang="de-DE" sz="2000" dirty="0">
                <a:solidFill>
                  <a:srgbClr val="000000"/>
                </a:solidFill>
                <a:latin typeface="Calibri" panose="020F0502020204030204" pitchFamily="34" charset="0"/>
              </a:rPr>
              <a:t> in advance accepts an assignment of the contract.</a:t>
            </a:r>
          </a:p>
          <a:p>
            <a:pPr marL="342900" lvl="1" indent="-342900">
              <a:spcBef>
                <a:spcPts val="0"/>
              </a:spcBef>
              <a:buClr>
                <a:srgbClr val="980528"/>
              </a:buClr>
              <a:defRPr/>
            </a:pPr>
            <a:r>
              <a:rPr lang="en-GB" altLang="de-DE" sz="2000" dirty="0">
                <a:solidFill>
                  <a:srgbClr val="000000"/>
                </a:solidFill>
                <a:latin typeface="Calibri" panose="020F0502020204030204" pitchFamily="34" charset="0"/>
              </a:rPr>
              <a:t>The </a:t>
            </a:r>
            <a:r>
              <a:rPr lang="en-GB" altLang="de-DE" sz="2000" b="1" dirty="0">
                <a:solidFill>
                  <a:srgbClr val="000000"/>
                </a:solidFill>
                <a:latin typeface="Calibri" panose="020F0502020204030204" pitchFamily="34" charset="0"/>
              </a:rPr>
              <a:t>manufacturer</a:t>
            </a:r>
            <a:r>
              <a:rPr lang="en-GB" altLang="de-DE" sz="2000" dirty="0">
                <a:solidFill>
                  <a:srgbClr val="000000"/>
                </a:solidFill>
                <a:latin typeface="Calibri" panose="020F0502020204030204" pitchFamily="34" charset="0"/>
              </a:rPr>
              <a:t> is obliged to offer a potential further user of the machinery a service contract on comparable terms.</a:t>
            </a:r>
          </a:p>
          <a:p>
            <a:pPr marL="342900" lvl="1" indent="-342900">
              <a:spcBef>
                <a:spcPts val="0"/>
              </a:spcBef>
              <a:buClr>
                <a:srgbClr val="980528"/>
              </a:buClr>
              <a:defRPr/>
            </a:pPr>
            <a:r>
              <a:rPr lang="en-GB" altLang="de-DE" sz="2000" dirty="0">
                <a:solidFill>
                  <a:srgbClr val="000000"/>
                </a:solidFill>
                <a:latin typeface="Calibri" panose="020F0502020204030204" pitchFamily="34" charset="0"/>
              </a:rPr>
              <a:t>The </a:t>
            </a:r>
            <a:r>
              <a:rPr lang="en-GB" altLang="de-DE" sz="2000" b="1" dirty="0">
                <a:solidFill>
                  <a:srgbClr val="000000"/>
                </a:solidFill>
                <a:latin typeface="Calibri" panose="020F0502020204030204" pitchFamily="34" charset="0"/>
              </a:rPr>
              <a:t>first user </a:t>
            </a:r>
            <a:r>
              <a:rPr lang="en-GB" altLang="de-DE" sz="2000" dirty="0">
                <a:solidFill>
                  <a:srgbClr val="000000"/>
                </a:solidFill>
                <a:latin typeface="Calibri" panose="020F0502020204030204" pitchFamily="34" charset="0"/>
              </a:rPr>
              <a:t>is obliged to inform the data holder whether he permits the further use of previously generated data</a:t>
            </a:r>
          </a:p>
          <a:p>
            <a:pPr marL="342900" lvl="1" indent="-342900">
              <a:spcBef>
                <a:spcPts val="0"/>
              </a:spcBef>
              <a:buClr>
                <a:srgbClr val="980528"/>
              </a:buClr>
              <a:defRPr/>
            </a:pPr>
            <a:r>
              <a:rPr lang="en-GB" altLang="de-DE" sz="2000" b="1" dirty="0">
                <a:solidFill>
                  <a:srgbClr val="000000"/>
                </a:solidFill>
                <a:latin typeface="Calibri" panose="020F0502020204030204" pitchFamily="34" charset="0"/>
              </a:rPr>
              <a:t>All parties </a:t>
            </a:r>
            <a:r>
              <a:rPr lang="en-GB" altLang="de-DE" sz="2000" dirty="0">
                <a:solidFill>
                  <a:srgbClr val="000000"/>
                </a:solidFill>
                <a:latin typeface="Calibri" panose="020F0502020204030204" pitchFamily="34" charset="0"/>
              </a:rPr>
              <a:t>are bound by a confidentiality duty.</a:t>
            </a:r>
          </a:p>
          <a:p>
            <a:pPr marL="0" lvl="1" indent="0">
              <a:spcBef>
                <a:spcPts val="0"/>
              </a:spcBef>
              <a:buClr>
                <a:srgbClr val="980528"/>
              </a:buClr>
              <a:buNone/>
              <a:defRPr/>
            </a:pPr>
            <a:endParaRPr lang="en-GB" altLang="de-DE" sz="2000" dirty="0">
              <a:solidFill>
                <a:srgbClr val="000000"/>
              </a:solidFill>
              <a:latin typeface="Calibri" panose="020F0502020204030204" pitchFamily="34" charset="0"/>
            </a:endParaRPr>
          </a:p>
          <a:p>
            <a:pPr marL="0" lvl="1" indent="0">
              <a:buClr>
                <a:srgbClr val="980528"/>
              </a:buClr>
              <a:buNone/>
              <a:defRPr/>
            </a:pPr>
            <a:r>
              <a:rPr lang="en-GB" altLang="de-DE" sz="2000" b="1" dirty="0">
                <a:solidFill>
                  <a:srgbClr val="92D050"/>
                </a:solidFill>
                <a:latin typeface="Calibri" panose="020F0502020204030204" pitchFamily="34" charset="0"/>
              </a:rPr>
              <a:t>Data Use Sub-Contract</a:t>
            </a:r>
            <a:endParaRPr lang="en-GB" altLang="de-DE" sz="2000" dirty="0">
              <a:solidFill>
                <a:srgbClr val="92D050"/>
              </a:solidFill>
              <a:latin typeface="Calibri" panose="020F0502020204030204" pitchFamily="34" charset="0"/>
            </a:endParaRPr>
          </a:p>
          <a:p>
            <a:pPr marL="342900" lvl="1" indent="-342900">
              <a:spcBef>
                <a:spcPts val="0"/>
              </a:spcBef>
              <a:buClr>
                <a:srgbClr val="980528"/>
              </a:buClr>
              <a:defRPr/>
            </a:pPr>
            <a:r>
              <a:rPr lang="en-GB" altLang="de-DE" sz="2000" dirty="0">
                <a:solidFill>
                  <a:srgbClr val="000000"/>
                </a:solidFill>
                <a:latin typeface="Calibri" panose="020F0502020204030204" pitchFamily="34" charset="0"/>
              </a:rPr>
              <a:t>The </a:t>
            </a:r>
            <a:r>
              <a:rPr lang="en-GB" altLang="de-DE" sz="2000" b="1" dirty="0">
                <a:solidFill>
                  <a:srgbClr val="000000"/>
                </a:solidFill>
                <a:latin typeface="Calibri" panose="020F0502020204030204" pitchFamily="34" charset="0"/>
              </a:rPr>
              <a:t>manufacturer</a:t>
            </a:r>
            <a:r>
              <a:rPr lang="en-GB" altLang="de-DE" sz="2000" dirty="0">
                <a:solidFill>
                  <a:srgbClr val="000000"/>
                </a:solidFill>
                <a:latin typeface="Calibri" panose="020F0502020204030204" pitchFamily="34" charset="0"/>
              </a:rPr>
              <a:t> in advance accepts a grant of a further use right subject to the similar conditions.</a:t>
            </a:r>
          </a:p>
          <a:p>
            <a:pPr marL="342900" lvl="1" indent="-342900">
              <a:spcBef>
                <a:spcPts val="0"/>
              </a:spcBef>
              <a:buClr>
                <a:srgbClr val="980528"/>
              </a:buClr>
              <a:defRPr/>
            </a:pPr>
            <a:r>
              <a:rPr lang="en-GB" altLang="de-DE" sz="2000" dirty="0">
                <a:solidFill>
                  <a:srgbClr val="000000"/>
                </a:solidFill>
                <a:latin typeface="Calibri" panose="020F0502020204030204" pitchFamily="34" charset="0"/>
              </a:rPr>
              <a:t>The </a:t>
            </a:r>
            <a:r>
              <a:rPr lang="en-GB" altLang="de-DE" sz="2000" b="1" dirty="0">
                <a:solidFill>
                  <a:srgbClr val="000000"/>
                </a:solidFill>
                <a:latin typeface="Calibri" panose="020F0502020204030204" pitchFamily="34" charset="0"/>
              </a:rPr>
              <a:t>first user </a:t>
            </a:r>
            <a:r>
              <a:rPr lang="en-GB" altLang="de-DE" sz="2000" dirty="0">
                <a:solidFill>
                  <a:srgbClr val="000000"/>
                </a:solidFill>
                <a:latin typeface="Calibri" panose="020F0502020204030204" pitchFamily="34" charset="0"/>
              </a:rPr>
              <a:t>is obliged to inform the data holder of the second user in case he grants a right of use</a:t>
            </a:r>
          </a:p>
          <a:p>
            <a:pPr marL="342900" lvl="1" indent="-342900">
              <a:buClr>
                <a:srgbClr val="980528"/>
              </a:buClr>
              <a:defRPr/>
            </a:pPr>
            <a:endParaRPr lang="en-GB" altLang="de-DE" sz="2000" dirty="0">
              <a:solidFill>
                <a:srgbClr val="000000"/>
              </a:solidFill>
              <a:latin typeface="Calibri" panose="020F0502020204030204" pitchFamily="34" charset="0"/>
            </a:endParaRPr>
          </a:p>
          <a:p>
            <a:pPr marL="342900" lvl="1" indent="-342900">
              <a:buClr>
                <a:srgbClr val="980528"/>
              </a:buClr>
              <a:defRPr/>
            </a:pPr>
            <a:endParaRPr lang="en-GB" altLang="de-DE" sz="2000" dirty="0">
              <a:solidFill>
                <a:srgbClr val="000000"/>
              </a:solidFill>
              <a:latin typeface="Calibri" panose="020F0502020204030204" pitchFamily="34" charset="0"/>
            </a:endParaRPr>
          </a:p>
          <a:p>
            <a:pPr marL="342900" lvl="1" indent="-342900">
              <a:buClr>
                <a:srgbClr val="980528"/>
              </a:buClr>
              <a:defRPr/>
            </a:pPr>
            <a:endParaRPr lang="en-GB" altLang="de-DE" sz="2000" dirty="0">
              <a:solidFill>
                <a:srgbClr val="000000"/>
              </a:solidFill>
              <a:latin typeface="Calibri" panose="020F0502020204030204" pitchFamily="34" charset="0"/>
            </a:endParaRPr>
          </a:p>
          <a:p>
            <a:pPr marL="342900" lvl="1" indent="-342900">
              <a:buClr>
                <a:srgbClr val="980528"/>
              </a:buClr>
              <a:defRPr/>
            </a:pPr>
            <a:endParaRPr lang="en-GB" altLang="de-DE" sz="2000" dirty="0">
              <a:solidFill>
                <a:srgbClr val="000000"/>
              </a:solidFill>
              <a:latin typeface="Calibri" panose="020F0502020204030204" pitchFamily="34" charset="0"/>
            </a:endParaRPr>
          </a:p>
          <a:p>
            <a:pPr marL="342900" lvl="1" indent="-342900">
              <a:buClr>
                <a:srgbClr val="980528"/>
              </a:buClr>
              <a:defRPr/>
            </a:pPr>
            <a:endParaRPr lang="en-GB" altLang="de-DE" sz="2000" dirty="0">
              <a:solidFill>
                <a:srgbClr val="000000"/>
              </a:solidFill>
              <a:latin typeface="Calibri" panose="020F0502020204030204" pitchFamily="34" charset="0"/>
            </a:endParaRPr>
          </a:p>
          <a:p>
            <a:pPr marL="342900" lvl="1" indent="-342900">
              <a:buClr>
                <a:srgbClr val="980528"/>
              </a:buClr>
              <a:defRPr/>
            </a:pPr>
            <a:endParaRPr lang="en-GB" altLang="de-DE" sz="2000" dirty="0">
              <a:solidFill>
                <a:srgbClr val="000000"/>
              </a:solidFill>
              <a:latin typeface="Calibri" panose="020F0502020204030204" pitchFamily="34" charset="0"/>
            </a:endParaRPr>
          </a:p>
        </p:txBody>
      </p:sp>
      <p:sp>
        <p:nvSpPr>
          <p:cNvPr id="3" name="Textplatzhalter 4">
            <a:extLst>
              <a:ext uri="{FF2B5EF4-FFF2-40B4-BE49-F238E27FC236}">
                <a16:creationId xmlns:a16="http://schemas.microsoft.com/office/drawing/2014/main" id="{07239DC3-5BEF-2B71-7BCB-B09FAB073DA5}"/>
              </a:ext>
            </a:extLst>
          </p:cNvPr>
          <p:cNvSpPr>
            <a:spLocks noGrp="1" noChangeArrowheads="1"/>
          </p:cNvSpPr>
          <p:nvPr>
            <p:ph type="body" sz="half" idx="2"/>
          </p:nvPr>
        </p:nvSpPr>
        <p:spPr>
          <a:xfrm>
            <a:off x="304800" y="1600200"/>
            <a:ext cx="1746920" cy="4538663"/>
          </a:xfrm>
        </p:spPr>
        <p:txBody>
          <a:bodyPr/>
          <a:lstStyle/>
          <a:p>
            <a:r>
              <a:rPr lang="de-DE" sz="1200" b="1" dirty="0">
                <a:solidFill>
                  <a:schemeClr val="bg2"/>
                </a:solidFill>
                <a:latin typeface="Calibri" panose="020F0502020204030204" pitchFamily="34" charset="0"/>
              </a:rPr>
              <a:t>BLE Model </a:t>
            </a:r>
            <a:r>
              <a:rPr lang="de-DE" sz="1200" b="1" dirty="0" err="1">
                <a:solidFill>
                  <a:schemeClr val="bg2"/>
                </a:solidFill>
                <a:latin typeface="Calibri" panose="020F0502020204030204" pitchFamily="34" charset="0"/>
              </a:rPr>
              <a:t>Clauses</a:t>
            </a:r>
            <a:endParaRPr lang="de-DE" sz="1200" b="1" dirty="0">
              <a:solidFill>
                <a:schemeClr val="bg2"/>
              </a:solidFill>
              <a:latin typeface="Calibri" panose="020F0502020204030204" pitchFamily="34" charset="0"/>
            </a:endParaRPr>
          </a:p>
          <a:p>
            <a:r>
              <a:rPr lang="de-DE" sz="1200" i="1" dirty="0">
                <a:solidFill>
                  <a:schemeClr val="bg2"/>
                </a:solidFill>
                <a:latin typeface="Calibri" panose="020F0502020204030204" pitchFamily="34" charset="0"/>
              </a:rPr>
              <a:t>Working Translation</a:t>
            </a:r>
          </a:p>
          <a:p>
            <a:r>
              <a:rPr lang="de-DE" sz="1200" dirty="0">
                <a:solidFill>
                  <a:schemeClr val="bg2"/>
                </a:solidFill>
                <a:latin typeface="Calibri" panose="020F0502020204030204" pitchFamily="34" charset="0"/>
              </a:rPr>
              <a:t>6. </a:t>
            </a:r>
            <a:r>
              <a:rPr lang="de-DE" sz="1200" dirty="0" err="1">
                <a:solidFill>
                  <a:schemeClr val="bg2"/>
                </a:solidFill>
                <a:latin typeface="Calibri" panose="020F0502020204030204" pitchFamily="34" charset="0"/>
              </a:rPr>
              <a:t>Assumption</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of</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contract</a:t>
            </a:r>
            <a:r>
              <a:rPr lang="de-DE" sz="1200" dirty="0">
                <a:solidFill>
                  <a:schemeClr val="bg2"/>
                </a:solidFill>
                <a:latin typeface="Calibri" panose="020F0502020204030204" pitchFamily="34" charset="0"/>
              </a:rPr>
              <a:t> </a:t>
            </a:r>
          </a:p>
          <a:p>
            <a:r>
              <a:rPr lang="de-DE" sz="1200" dirty="0">
                <a:solidFill>
                  <a:schemeClr val="bg2"/>
                </a:solidFill>
                <a:latin typeface="Calibri" panose="020F0502020204030204" pitchFamily="34" charset="0"/>
              </a:rPr>
              <a:t>6.2.  By </a:t>
            </a:r>
            <a:r>
              <a:rPr lang="de-DE" sz="1200" dirty="0" err="1">
                <a:solidFill>
                  <a:schemeClr val="bg2"/>
                </a:solidFill>
                <a:latin typeface="Calibri" panose="020F0502020204030204" pitchFamily="34" charset="0"/>
              </a:rPr>
              <a:t>concluding</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this</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agreement</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manufacturer</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agrees</a:t>
            </a:r>
            <a:r>
              <a:rPr lang="de-DE" sz="1200" dirty="0">
                <a:solidFill>
                  <a:schemeClr val="bg2"/>
                </a:solidFill>
                <a:latin typeface="Calibri" panose="020F0502020204030204" pitchFamily="34" charset="0"/>
              </a:rPr>
              <a:t> in </a:t>
            </a:r>
            <a:r>
              <a:rPr lang="de-DE" sz="1200" dirty="0" err="1">
                <a:solidFill>
                  <a:schemeClr val="bg2"/>
                </a:solidFill>
                <a:latin typeface="Calibri" panose="020F0502020204030204" pitchFamily="34" charset="0"/>
              </a:rPr>
              <a:t>advance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to</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assumption</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of</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contract</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by</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second</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or</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further</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buyer</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of</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machine</a:t>
            </a:r>
            <a:r>
              <a:rPr lang="de-DE" sz="1200" dirty="0">
                <a:solidFill>
                  <a:schemeClr val="bg2"/>
                </a:solidFill>
                <a:latin typeface="Calibri" panose="020F0502020204030204" pitchFamily="34" charset="0"/>
              </a:rPr>
              <a:t>. The </a:t>
            </a:r>
            <a:r>
              <a:rPr lang="de-DE" sz="1200" dirty="0" err="1">
                <a:solidFill>
                  <a:schemeClr val="bg2"/>
                </a:solidFill>
                <a:latin typeface="Calibri" panose="020F0502020204030204" pitchFamily="34" charset="0"/>
              </a:rPr>
              <a:t>reseller</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is</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obliged</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to</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inform</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manufacturer</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of</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contractual</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partner</a:t>
            </a:r>
            <a:r>
              <a:rPr lang="de-DE" sz="1200" dirty="0">
                <a:solidFill>
                  <a:schemeClr val="bg2"/>
                </a:solidFill>
                <a:latin typeface="Calibri" panose="020F0502020204030204" pitchFamily="34" charset="0"/>
              </a:rPr>
              <a:t> and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time </a:t>
            </a:r>
            <a:r>
              <a:rPr lang="de-DE" sz="1200" dirty="0" err="1">
                <a:solidFill>
                  <a:schemeClr val="bg2"/>
                </a:solidFill>
                <a:latin typeface="Calibri" panose="020F0502020204030204" pitchFamily="34" charset="0"/>
              </a:rPr>
              <a:t>of</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assumption</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of</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the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contract</a:t>
            </a:r>
            <a:r>
              <a:rPr lang="de-DE" sz="1200" dirty="0">
                <a:solidFill>
                  <a:schemeClr val="bg2"/>
                </a:solidFill>
                <a:latin typeface="Calibri" panose="020F0502020204030204" pitchFamily="34" charset="0"/>
              </a:rPr>
              <a:t>. </a:t>
            </a:r>
          </a:p>
          <a:p>
            <a:endParaRPr lang="de-DE" sz="1200" dirty="0">
              <a:solidFill>
                <a:schemeClr val="bg2"/>
              </a:solidFill>
              <a:latin typeface="Calibri" panose="020F0502020204030204" pitchFamily="34" charset="0"/>
            </a:endParaRPr>
          </a:p>
          <a:p>
            <a:r>
              <a:rPr lang="de-DE" sz="1200" b="1" dirty="0">
                <a:solidFill>
                  <a:schemeClr val="bg2"/>
                </a:solidFill>
                <a:latin typeface="Calibri" panose="020F0502020204030204" pitchFamily="34" charset="0"/>
              </a:rPr>
              <a:t>Potential Adaptation</a:t>
            </a:r>
          </a:p>
          <a:p>
            <a:r>
              <a:rPr lang="de-DE" sz="1200" dirty="0">
                <a:solidFill>
                  <a:schemeClr val="bg2"/>
                </a:solidFill>
                <a:latin typeface="Calibri" panose="020F0502020204030204" pitchFamily="34" charset="0"/>
              </a:rPr>
              <a:t>1. </a:t>
            </a:r>
            <a:r>
              <a:rPr lang="de-DE" sz="1200" dirty="0" err="1">
                <a:solidFill>
                  <a:schemeClr val="bg2"/>
                </a:solidFill>
                <a:latin typeface="Calibri" panose="020F0502020204030204" pitchFamily="34" charset="0"/>
              </a:rPr>
              <a:t>Scope</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of</a:t>
            </a:r>
            <a:r>
              <a:rPr lang="de-DE" sz="1200" dirty="0">
                <a:solidFill>
                  <a:schemeClr val="bg2"/>
                </a:solidFill>
                <a:latin typeface="Calibri" panose="020F0502020204030204" pitchFamily="34" charset="0"/>
              </a:rPr>
              <a:t> </a:t>
            </a:r>
            <a:r>
              <a:rPr lang="de-DE" sz="1200" dirty="0" err="1">
                <a:solidFill>
                  <a:schemeClr val="bg2"/>
                </a:solidFill>
                <a:latin typeface="Calibri" panose="020F0502020204030204" pitchFamily="34" charset="0"/>
              </a:rPr>
              <a:t>Application</a:t>
            </a:r>
            <a:endParaRPr lang="de-DE" sz="1200" dirty="0">
              <a:solidFill>
                <a:schemeClr val="bg2"/>
              </a:solidFill>
              <a:latin typeface="Calibri" panose="020F0502020204030204" pitchFamily="34" charset="0"/>
            </a:endParaRPr>
          </a:p>
          <a:p>
            <a:r>
              <a:rPr lang="de-DE" sz="1200" dirty="0">
                <a:solidFill>
                  <a:schemeClr val="bg2"/>
                </a:solidFill>
                <a:latin typeface="Calibri" panose="020F0502020204030204" pitchFamily="34" charset="0"/>
              </a:rPr>
              <a:t>6a. Sub-</a:t>
            </a:r>
            <a:r>
              <a:rPr lang="de-DE" sz="1200" dirty="0" err="1">
                <a:solidFill>
                  <a:schemeClr val="bg2"/>
                </a:solidFill>
                <a:latin typeface="Calibri" panose="020F0502020204030204" pitchFamily="34" charset="0"/>
              </a:rPr>
              <a:t>Contracts</a:t>
            </a:r>
            <a:endParaRPr lang="de-DE" sz="1200" dirty="0">
              <a:solidFill>
                <a:schemeClr val="bg2"/>
              </a:solidFill>
              <a:latin typeface="Calibri" panose="020F0502020204030204" pitchFamily="34" charset="0"/>
            </a:endParaRPr>
          </a:p>
          <a:p>
            <a:endParaRPr lang="en-GB" altLang="de-DE" sz="12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2872077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platzhalter 4">
            <a:extLst>
              <a:ext uri="{FF2B5EF4-FFF2-40B4-BE49-F238E27FC236}">
                <a16:creationId xmlns:a16="http://schemas.microsoft.com/office/drawing/2014/main" id="{8CEEFE95-1B57-906B-1EE6-F1F41805BCD9}"/>
              </a:ext>
            </a:extLst>
          </p:cNvPr>
          <p:cNvSpPr>
            <a:spLocks noGrp="1" noChangeArrowheads="1"/>
          </p:cNvSpPr>
          <p:nvPr>
            <p:ph type="body" sz="half" idx="2"/>
          </p:nvPr>
        </p:nvSpPr>
        <p:spPr>
          <a:xfrm>
            <a:off x="304800" y="1600200"/>
            <a:ext cx="1746920" cy="4538663"/>
          </a:xfrm>
        </p:spPr>
        <p:txBody>
          <a:bodyPr/>
          <a:lstStyle/>
          <a:p>
            <a:endParaRPr lang="de-DE" altLang="de-DE" sz="1200" i="1" dirty="0">
              <a:solidFill>
                <a:srgbClr val="FF6600"/>
              </a:solidFill>
              <a:latin typeface="Calibri" panose="020F0502020204030204" pitchFamily="34" charset="0"/>
            </a:endParaRP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endParaRPr lang="de-DE" altLang="de-DE" sz="2000" b="1" dirty="0">
              <a:solidFill>
                <a:schemeClr val="accent2"/>
              </a:solidFill>
              <a:latin typeface="Calibri" panose="020F0502020204030204" pitchFamily="34" charset="0"/>
            </a:endParaRPr>
          </a:p>
        </p:txBody>
      </p:sp>
      <p:sp>
        <p:nvSpPr>
          <p:cNvPr id="2" name="Rectangle 1">
            <a:extLst>
              <a:ext uri="{FF2B5EF4-FFF2-40B4-BE49-F238E27FC236}">
                <a16:creationId xmlns:a16="http://schemas.microsoft.com/office/drawing/2014/main" id="{1EA3FD46-3496-4023-B261-BD14E6CA191F}"/>
              </a:ext>
            </a:extLst>
          </p:cNvPr>
          <p:cNvSpPr>
            <a:spLocks noGrp="1" noChangeArrowheads="1"/>
          </p:cNvSpPr>
          <p:nvPr>
            <p:ph idx="1"/>
          </p:nvPr>
        </p:nvSpPr>
        <p:spPr bwMode="auto">
          <a:xfrm>
            <a:off x="2268538" y="1600200"/>
            <a:ext cx="640791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de-DE" sz="2000" b="1" i="0" u="none" strike="noStrike" kern="1200" cap="none" normalizeH="0" baseline="0" dirty="0">
              <a:ln>
                <a:noFill/>
              </a:ln>
              <a:solidFill>
                <a:schemeClr val="accent2"/>
              </a:solidFill>
              <a:effectLst/>
              <a:latin typeface="Calibri" panose="020F0502020204030204" pitchFamily="34" charset="0"/>
              <a:cs typeface="+mn-cs"/>
            </a:endParaRPr>
          </a:p>
          <a:p>
            <a:pPr>
              <a:spcBef>
                <a:spcPct val="0"/>
              </a:spcBef>
              <a:buClr>
                <a:srgbClr val="C00000"/>
              </a:buClr>
            </a:pPr>
            <a:r>
              <a:rPr lang="en-GB" altLang="de-DE" sz="2000" dirty="0">
                <a:latin typeface="Calibri" panose="020F0502020204030204" pitchFamily="34" charset="0"/>
                <a:ea typeface="Calibri" panose="020F0502020204030204" pitchFamily="34" charset="0"/>
                <a:cs typeface="Calibri" panose="020F0502020204030204" pitchFamily="34" charset="0"/>
              </a:rPr>
              <a:t>Under the Data Act, Art. 13 [and Art. 7 (2), Art. 12 (2)]</a:t>
            </a:r>
          </a:p>
          <a:p>
            <a:pPr>
              <a:spcBef>
                <a:spcPct val="0"/>
              </a:spcBef>
              <a:buClr>
                <a:srgbClr val="C00000"/>
              </a:buClr>
            </a:pPr>
            <a:endParaRPr lang="en-GB" altLang="de-DE" sz="2000" dirty="0">
              <a:latin typeface="Calibri" panose="020F0502020204030204" pitchFamily="34" charset="0"/>
              <a:ea typeface="Calibri" panose="020F0502020204030204" pitchFamily="34" charset="0"/>
              <a:cs typeface="Calibri" panose="020F0502020204030204" pitchFamily="34" charset="0"/>
            </a:endParaRPr>
          </a:p>
          <a:p>
            <a:pPr>
              <a:spcBef>
                <a:spcPct val="0"/>
              </a:spcBef>
              <a:buClr>
                <a:srgbClr val="C00000"/>
              </a:buClr>
            </a:pPr>
            <a:r>
              <a:rPr lang="en-GB" altLang="de-DE" sz="2000" dirty="0">
                <a:latin typeface="Calibri" panose="020F0502020204030204" pitchFamily="34" charset="0"/>
                <a:ea typeface="Calibri" panose="020F0502020204030204" pitchFamily="34" charset="0"/>
                <a:cs typeface="Calibri" panose="020F0502020204030204" pitchFamily="34" charset="0"/>
              </a:rPr>
              <a:t>Under the applicable national law (e.g. German law)</a:t>
            </a:r>
          </a:p>
          <a:p>
            <a:pPr lvl="1">
              <a:spcBef>
                <a:spcPct val="0"/>
              </a:spcBef>
              <a:buClrTx/>
            </a:pPr>
            <a:r>
              <a:rPr lang="en-GB" altLang="de-DE" sz="2000" dirty="0">
                <a:latin typeface="Calibri" panose="020F0502020204030204" pitchFamily="34" charset="0"/>
                <a:ea typeface="Calibri" panose="020F0502020204030204" pitchFamily="34" charset="0"/>
                <a:cs typeface="Calibri" panose="020F0502020204030204" pitchFamily="34" charset="0"/>
              </a:rPr>
              <a:t>Policing of standard terms, e.g. §§ 305 et seq. BGB [insofar applicable!]</a:t>
            </a:r>
          </a:p>
          <a:p>
            <a:pPr lvl="1">
              <a:spcBef>
                <a:spcPct val="0"/>
              </a:spcBef>
              <a:buClrTx/>
            </a:pPr>
            <a:r>
              <a:rPr lang="en-GB" altLang="de-DE" sz="2000" dirty="0">
                <a:latin typeface="Calibri" panose="020F0502020204030204" pitchFamily="34" charset="0"/>
                <a:ea typeface="Calibri" panose="020F0502020204030204" pitchFamily="34" charset="0"/>
                <a:cs typeface="Calibri" panose="020F0502020204030204" pitchFamily="34" charset="0"/>
              </a:rPr>
              <a:t>General rules on formation and validity of contracts, e.g. §§ 134, 138, 145 et seq., 164 et seq. BGB</a:t>
            </a:r>
          </a:p>
        </p:txBody>
      </p:sp>
      <p:sp>
        <p:nvSpPr>
          <p:cNvPr id="9" name="Rectangle 2">
            <a:extLst>
              <a:ext uri="{FF2B5EF4-FFF2-40B4-BE49-F238E27FC236}">
                <a16:creationId xmlns:a16="http://schemas.microsoft.com/office/drawing/2014/main" id="{A1EE3A7E-DEA8-4F86-A9FE-64A55000B3C7}"/>
              </a:ext>
            </a:extLst>
          </p:cNvPr>
          <p:cNvSpPr>
            <a:spLocks noGrp="1" noChangeArrowheads="1"/>
          </p:cNvSpPr>
          <p:nvPr>
            <p:ph type="title"/>
          </p:nvPr>
        </p:nvSpPr>
        <p:spPr>
          <a:xfrm>
            <a:off x="304800" y="762000"/>
            <a:ext cx="3160713" cy="673100"/>
          </a:xfrm>
        </p:spPr>
        <p:txBody>
          <a:bodyPr/>
          <a:lstStyle/>
          <a:p>
            <a:pPr eaLnBrk="1" hangingPunct="1"/>
            <a:r>
              <a:rPr lang="de-DE" altLang="de-DE" dirty="0">
                <a:latin typeface="Calibri" panose="020F0502020204030204" pitchFamily="34" charset="0"/>
              </a:rPr>
              <a:t>IV. </a:t>
            </a:r>
            <a:r>
              <a:rPr lang="de-DE" altLang="de-DE" dirty="0" err="1">
                <a:solidFill>
                  <a:srgbClr val="980529"/>
                </a:solidFill>
                <a:latin typeface="Calibri" panose="020F0502020204030204" pitchFamily="34" charset="0"/>
              </a:rPr>
              <a:t>P</a:t>
            </a:r>
            <a:r>
              <a:rPr lang="de-DE" altLang="de-DE" dirty="0" err="1">
                <a:latin typeface="Calibri" panose="020F0502020204030204" pitchFamily="34" charset="0"/>
              </a:rPr>
              <a:t>olicing</a:t>
            </a:r>
            <a:r>
              <a:rPr lang="de-DE" altLang="de-DE" dirty="0">
                <a:latin typeface="Calibri" panose="020F0502020204030204" pitchFamily="34" charset="0"/>
              </a:rPr>
              <a:t> </a:t>
            </a:r>
            <a:r>
              <a:rPr lang="de-DE" altLang="de-DE" dirty="0" err="1">
                <a:latin typeface="Calibri" panose="020F0502020204030204" pitchFamily="34" charset="0"/>
              </a:rPr>
              <a:t>of</a:t>
            </a:r>
            <a:r>
              <a:rPr lang="de-DE" altLang="de-DE" dirty="0">
                <a:latin typeface="Calibri" panose="020F0502020204030204" pitchFamily="34" charset="0"/>
              </a:rPr>
              <a:t> </a:t>
            </a:r>
            <a:br>
              <a:rPr lang="de-DE" altLang="de-DE" dirty="0">
                <a:latin typeface="Calibri" panose="020F0502020204030204" pitchFamily="34" charset="0"/>
              </a:rPr>
            </a:br>
            <a:r>
              <a:rPr lang="de-DE" altLang="de-DE" dirty="0" err="1">
                <a:latin typeface="Calibri" panose="020F0502020204030204" pitchFamily="34" charset="0"/>
              </a:rPr>
              <a:t>Contract</a:t>
            </a:r>
            <a:r>
              <a:rPr lang="de-DE" altLang="de-DE" dirty="0">
                <a:latin typeface="Calibri" panose="020F0502020204030204" pitchFamily="34" charset="0"/>
              </a:rPr>
              <a:t> Terms </a:t>
            </a:r>
          </a:p>
        </p:txBody>
      </p:sp>
      <p:sp>
        <p:nvSpPr>
          <p:cNvPr id="3" name="Rectangle 2">
            <a:extLst>
              <a:ext uri="{FF2B5EF4-FFF2-40B4-BE49-F238E27FC236}">
                <a16:creationId xmlns:a16="http://schemas.microsoft.com/office/drawing/2014/main" id="{EA4CAF1F-B81B-0E3C-4612-F8EB71FEA815}"/>
              </a:ext>
            </a:extLst>
          </p:cNvPr>
          <p:cNvSpPr txBox="1">
            <a:spLocks noChangeArrowheads="1"/>
          </p:cNvSpPr>
          <p:nvPr/>
        </p:nvSpPr>
        <p:spPr bwMode="auto">
          <a:xfrm>
            <a:off x="2280194" y="708025"/>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de-DE" sz="2000" b="1" kern="1200" dirty="0">
                <a:solidFill>
                  <a:schemeClr val="accent2"/>
                </a:solidFill>
                <a:latin typeface="Calibri" panose="020F0502020204030204" pitchFamily="34" charset="0"/>
                <a:cs typeface="+mn-cs"/>
              </a:rPr>
              <a:t>Policing of terms in data use contracts </a:t>
            </a:r>
          </a:p>
        </p:txBody>
      </p:sp>
    </p:spTree>
    <p:extLst>
      <p:ext uri="{BB962C8B-B14F-4D97-AF65-F5344CB8AC3E}">
        <p14:creationId xmlns:p14="http://schemas.microsoft.com/office/powerpoint/2010/main" val="258030107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platzhalter 4">
            <a:extLst>
              <a:ext uri="{FF2B5EF4-FFF2-40B4-BE49-F238E27FC236}">
                <a16:creationId xmlns:a16="http://schemas.microsoft.com/office/drawing/2014/main" id="{8CEEFE95-1B57-906B-1EE6-F1F41805BCD9}"/>
              </a:ext>
            </a:extLst>
          </p:cNvPr>
          <p:cNvSpPr>
            <a:spLocks noGrp="1" noChangeArrowheads="1"/>
          </p:cNvSpPr>
          <p:nvPr>
            <p:ph type="body" sz="half" idx="2"/>
          </p:nvPr>
        </p:nvSpPr>
        <p:spPr>
          <a:xfrm>
            <a:off x="304800" y="1600200"/>
            <a:ext cx="1746920" cy="4538663"/>
          </a:xfrm>
        </p:spPr>
        <p:txBody>
          <a:bodyPr/>
          <a:lstStyle/>
          <a:p>
            <a:endParaRPr lang="de-DE" altLang="de-DE" sz="1200" i="1" dirty="0">
              <a:solidFill>
                <a:srgbClr val="FF6600"/>
              </a:solidFill>
              <a:latin typeface="Calibri" panose="020F0502020204030204" pitchFamily="34" charset="0"/>
            </a:endParaRP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endParaRPr lang="de-DE" altLang="de-DE" sz="2000" b="1" dirty="0">
              <a:solidFill>
                <a:schemeClr val="accent2"/>
              </a:solidFill>
              <a:latin typeface="Calibri" panose="020F0502020204030204" pitchFamily="34" charset="0"/>
            </a:endParaRPr>
          </a:p>
        </p:txBody>
      </p:sp>
      <p:sp>
        <p:nvSpPr>
          <p:cNvPr id="2" name="Rectangle 1">
            <a:extLst>
              <a:ext uri="{FF2B5EF4-FFF2-40B4-BE49-F238E27FC236}">
                <a16:creationId xmlns:a16="http://schemas.microsoft.com/office/drawing/2014/main" id="{1EA3FD46-3496-4023-B261-BD14E6CA191F}"/>
              </a:ext>
            </a:extLst>
          </p:cNvPr>
          <p:cNvSpPr>
            <a:spLocks noGrp="1" noChangeArrowheads="1"/>
          </p:cNvSpPr>
          <p:nvPr>
            <p:ph idx="1"/>
          </p:nvPr>
        </p:nvSpPr>
        <p:spPr bwMode="auto">
          <a:xfrm>
            <a:off x="2268538" y="1600200"/>
            <a:ext cx="6407918"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spcBef>
                <a:spcPct val="0"/>
              </a:spcBef>
              <a:buClrTx/>
              <a:buNone/>
            </a:pPr>
            <a:r>
              <a:rPr lang="en-US" altLang="de-DE" sz="2000" b="1" kern="1200" dirty="0">
                <a:solidFill>
                  <a:schemeClr val="accent2"/>
                </a:solidFill>
                <a:latin typeface="Calibri" panose="020F0502020204030204" pitchFamily="34" charset="0"/>
                <a:cs typeface="+mn-cs"/>
              </a:rPr>
              <a:t>A </a:t>
            </a:r>
            <a:r>
              <a:rPr lang="en-GB" sz="2000" b="1" kern="1200" dirty="0">
                <a:solidFill>
                  <a:schemeClr val="accent2"/>
                </a:solidFill>
                <a:latin typeface="Calibri" panose="020F0502020204030204" pitchFamily="34" charset="0"/>
                <a:cs typeface="+mn-cs"/>
              </a:rPr>
              <a:t>contractual</a:t>
            </a:r>
            <a:r>
              <a:rPr lang="de-DE" sz="2000" b="1" kern="1200" dirty="0">
                <a:solidFill>
                  <a:schemeClr val="accent2"/>
                </a:solidFill>
                <a:latin typeface="Calibri" panose="020F0502020204030204" pitchFamily="34" charset="0"/>
                <a:cs typeface="+mn-cs"/>
              </a:rPr>
              <a:t> </a:t>
            </a:r>
            <a:r>
              <a:rPr lang="de-DE" sz="2000" b="1" kern="1200" dirty="0" err="1">
                <a:solidFill>
                  <a:schemeClr val="accent2"/>
                </a:solidFill>
                <a:latin typeface="Calibri" panose="020F0502020204030204" pitchFamily="34" charset="0"/>
                <a:cs typeface="+mn-cs"/>
              </a:rPr>
              <a:t>term</a:t>
            </a:r>
            <a:r>
              <a:rPr lang="en-US" altLang="de-DE" sz="2000" b="1" kern="1200" dirty="0">
                <a:solidFill>
                  <a:schemeClr val="accent2"/>
                </a:solidFill>
                <a:latin typeface="Calibri" panose="020F0502020204030204" pitchFamily="34" charset="0"/>
                <a:cs typeface="+mn-cs"/>
              </a:rPr>
              <a:t> </a:t>
            </a:r>
          </a:p>
          <a:p>
            <a:pPr>
              <a:spcBef>
                <a:spcPct val="0"/>
              </a:spcBef>
              <a:buClr>
                <a:srgbClr val="980529"/>
              </a:buClr>
            </a:pPr>
            <a:r>
              <a:rPr lang="en-US" altLang="de-DE" sz="2000" dirty="0">
                <a:latin typeface="Calibri" panose="020F0502020204030204" pitchFamily="34" charset="0"/>
                <a:ea typeface="Calibri" panose="020F0502020204030204" pitchFamily="34" charset="0"/>
                <a:cs typeface="Calibri" panose="020F0502020204030204" pitchFamily="34" charset="0"/>
              </a:rPr>
              <a:t>concerning access to and the use of data or liability and remedies for the breach or the termination of data related obligations,</a:t>
            </a:r>
          </a:p>
          <a:p>
            <a:pPr>
              <a:spcBef>
                <a:spcPct val="0"/>
              </a:spcBef>
              <a:buClr>
                <a:srgbClr val="980529"/>
              </a:buClr>
            </a:pPr>
            <a:r>
              <a:rPr lang="en-US" sz="2000" dirty="0">
                <a:latin typeface="Calibri" panose="020F0502020204030204" pitchFamily="34" charset="0"/>
                <a:ea typeface="Calibri" panose="020F0502020204030204" pitchFamily="34" charset="0"/>
                <a:cs typeface="Calibri" panose="020F0502020204030204" pitchFamily="34" charset="0"/>
              </a:rPr>
              <a:t>unilaterally imposed </a:t>
            </a:r>
          </a:p>
          <a:p>
            <a:pPr>
              <a:spcBef>
                <a:spcPct val="0"/>
              </a:spcBef>
              <a:buClr>
                <a:srgbClr val="980529"/>
              </a:buClr>
            </a:pPr>
            <a:r>
              <a:rPr lang="en-US" sz="2000" dirty="0">
                <a:latin typeface="Calibri" panose="020F0502020204030204" pitchFamily="34" charset="0"/>
                <a:ea typeface="Calibri" panose="020F0502020204030204" pitchFamily="34" charset="0"/>
                <a:cs typeface="Calibri" panose="020F0502020204030204" pitchFamily="34" charset="0"/>
              </a:rPr>
              <a:t>by an enterprise on another enterprise,</a:t>
            </a:r>
          </a:p>
          <a:p>
            <a:pPr marL="0" indent="0">
              <a:spcBef>
                <a:spcPct val="0"/>
              </a:spcBef>
              <a:buClrTx/>
              <a:buNone/>
            </a:pPr>
            <a:endParaRPr lang="en-US" altLang="de-DE" sz="2000" dirty="0">
              <a:latin typeface="Calibri" panose="020F0502020204030204" pitchFamily="34" charset="0"/>
              <a:ea typeface="Calibri" panose="020F0502020204030204" pitchFamily="34" charset="0"/>
              <a:cs typeface="Calibri" panose="020F0502020204030204" pitchFamily="34" charset="0"/>
            </a:endParaRPr>
          </a:p>
          <a:p>
            <a:pPr marL="0" lvl="0" indent="0">
              <a:spcBef>
                <a:spcPct val="0"/>
              </a:spcBef>
              <a:buClrTx/>
              <a:buNone/>
            </a:pPr>
            <a:endParaRPr kumimoji="0" lang="en-US" altLang="de-DE"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None/>
            </a:pPr>
            <a:r>
              <a:rPr lang="de-DE" sz="2000" b="1" kern="1200" dirty="0">
                <a:solidFill>
                  <a:schemeClr val="accent2"/>
                </a:solidFill>
                <a:latin typeface="Calibri" panose="020F0502020204030204" pitchFamily="34" charset="0"/>
                <a:cs typeface="+mn-cs"/>
              </a:rPr>
              <a:t>… </a:t>
            </a:r>
            <a:r>
              <a:rPr lang="de-DE" sz="2000" b="1" kern="1200" dirty="0" err="1">
                <a:solidFill>
                  <a:schemeClr val="accent2"/>
                </a:solidFill>
                <a:latin typeface="Calibri" panose="020F0502020204030204" pitchFamily="34" charset="0"/>
                <a:cs typeface="+mn-cs"/>
              </a:rPr>
              <a:t>if</a:t>
            </a:r>
            <a:r>
              <a:rPr lang="de-DE" sz="2000" b="1" kern="1200" dirty="0">
                <a:solidFill>
                  <a:schemeClr val="accent2"/>
                </a:solidFill>
                <a:latin typeface="Calibri" panose="020F0502020204030204" pitchFamily="34" charset="0"/>
                <a:cs typeface="+mn-cs"/>
              </a:rPr>
              <a:t> </a:t>
            </a:r>
            <a:r>
              <a:rPr lang="de-DE" sz="2000" b="1" kern="1200" dirty="0" err="1">
                <a:solidFill>
                  <a:schemeClr val="accent2"/>
                </a:solidFill>
                <a:latin typeface="Calibri" panose="020F0502020204030204" pitchFamily="34" charset="0"/>
                <a:cs typeface="+mn-cs"/>
              </a:rPr>
              <a:t>it</a:t>
            </a:r>
            <a:r>
              <a:rPr lang="de-DE" sz="2000" b="1" kern="1200" dirty="0">
                <a:solidFill>
                  <a:schemeClr val="accent2"/>
                </a:solidFill>
                <a:latin typeface="Calibri" panose="020F0502020204030204" pitchFamily="34" charset="0"/>
                <a:cs typeface="+mn-cs"/>
              </a:rPr>
              <a:t> </a:t>
            </a:r>
            <a:r>
              <a:rPr lang="de-DE" sz="2000" b="1" kern="1200" dirty="0" err="1">
                <a:solidFill>
                  <a:schemeClr val="accent2"/>
                </a:solidFill>
                <a:latin typeface="Calibri" panose="020F0502020204030204" pitchFamily="34" charset="0"/>
                <a:cs typeface="+mn-cs"/>
              </a:rPr>
              <a:t>is</a:t>
            </a:r>
            <a:r>
              <a:rPr lang="de-DE" sz="2000" b="1" kern="1200" dirty="0">
                <a:solidFill>
                  <a:schemeClr val="accent2"/>
                </a:solidFill>
                <a:latin typeface="Calibri" panose="020F0502020204030204" pitchFamily="34" charset="0"/>
                <a:cs typeface="+mn-cs"/>
              </a:rPr>
              <a:t> unfair …</a:t>
            </a:r>
          </a:p>
          <a:p>
            <a:pPr marL="0" indent="0">
              <a:spcBef>
                <a:spcPct val="0"/>
              </a:spcBef>
              <a:buClrTx/>
              <a:buNone/>
            </a:pPr>
            <a:endParaRPr lang="de-DE" sz="2000" dirty="0">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None/>
            </a:pPr>
            <a:r>
              <a:rPr lang="de-DE" sz="2000" dirty="0">
                <a:sym typeface="Monotype Sorts"/>
              </a:rPr>
              <a:t> </a:t>
            </a:r>
            <a:r>
              <a:rPr lang="de-DE" sz="2000" dirty="0" err="1">
                <a:latin typeface="Calibri" panose="020F0502020204030204" pitchFamily="34" charset="0"/>
                <a:ea typeface="Calibri" panose="020F0502020204030204" pitchFamily="34" charset="0"/>
                <a:cs typeface="Calibri" panose="020F0502020204030204" pitchFamily="34" charset="0"/>
              </a:rPr>
              <a:t>shall</a:t>
            </a:r>
            <a:r>
              <a:rPr lang="de-DE" sz="2000" dirty="0">
                <a:latin typeface="Calibri" panose="020F0502020204030204" pitchFamily="34" charset="0"/>
                <a:ea typeface="Calibri" panose="020F0502020204030204" pitchFamily="34" charset="0"/>
                <a:cs typeface="Calibri" panose="020F0502020204030204" pitchFamily="34" charset="0"/>
              </a:rPr>
              <a:t> </a:t>
            </a:r>
            <a:r>
              <a:rPr lang="en-US" sz="2000" u="sng" dirty="0">
                <a:latin typeface="Calibri" panose="020F0502020204030204" pitchFamily="34" charset="0"/>
                <a:ea typeface="Calibri" panose="020F0502020204030204" pitchFamily="34" charset="0"/>
                <a:cs typeface="Calibri" panose="020F0502020204030204" pitchFamily="34" charset="0"/>
              </a:rPr>
              <a:t>not be binding </a:t>
            </a:r>
            <a:r>
              <a:rPr lang="en-US" sz="2000" dirty="0">
                <a:latin typeface="Calibri" panose="020F0502020204030204" pitchFamily="34" charset="0"/>
                <a:ea typeface="Calibri" panose="020F0502020204030204" pitchFamily="34" charset="0"/>
                <a:cs typeface="Calibri" panose="020F0502020204030204" pitchFamily="34" charset="0"/>
              </a:rPr>
              <a:t>on the enterprise </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      [which unilaterally imposed it].</a:t>
            </a:r>
          </a:p>
          <a:p>
            <a:pPr>
              <a:spcBef>
                <a:spcPct val="0"/>
              </a:spcBef>
              <a:buClrTx/>
              <a:buFont typeface="Wingdings" panose="05000000000000000000" pitchFamily="2" charset="2"/>
              <a:buChar char="Ø"/>
            </a:pPr>
            <a:endParaRPr lang="de-DE" sz="2000" dirty="0">
              <a:latin typeface="Calibri" panose="020F0502020204030204" pitchFamily="34" charset="0"/>
              <a:ea typeface="Calibri" panose="020F0502020204030204" pitchFamily="34" charset="0"/>
              <a:cs typeface="Calibri" panose="020F0502020204030204" pitchFamily="34" charset="0"/>
            </a:endParaRPr>
          </a:p>
          <a:p>
            <a:pPr marL="400050" lvl="1" indent="0">
              <a:spcBef>
                <a:spcPct val="0"/>
              </a:spcBef>
              <a:buClrTx/>
              <a:buNone/>
            </a:pPr>
            <a:r>
              <a:rPr lang="de-DE" altLang="de-DE" sz="1700" dirty="0">
                <a:latin typeface="Calibri" panose="020F0502020204030204" pitchFamily="34" charset="0"/>
                <a:ea typeface="Calibri" panose="020F0502020204030204" pitchFamily="34" charset="0"/>
                <a:cs typeface="Calibri" panose="020F0502020204030204" pitchFamily="34" charset="0"/>
              </a:rPr>
              <a:t>[</a:t>
            </a:r>
            <a:r>
              <a:rPr lang="en-GB" altLang="de-DE" sz="1700" dirty="0">
                <a:latin typeface="Calibri" panose="020F0502020204030204" pitchFamily="34" charset="0"/>
                <a:ea typeface="Calibri" panose="020F0502020204030204" pitchFamily="34" charset="0"/>
                <a:cs typeface="Calibri" panose="020F0502020204030204" pitchFamily="34" charset="0"/>
              </a:rPr>
              <a:t>Applies</a:t>
            </a:r>
            <a:r>
              <a:rPr lang="de-DE" altLang="de-DE" sz="1700" dirty="0">
                <a:latin typeface="Calibri" panose="020F0502020204030204" pitchFamily="34" charset="0"/>
                <a:ea typeface="Calibri" panose="020F0502020204030204" pitchFamily="34" charset="0"/>
                <a:cs typeface="Calibri" panose="020F0502020204030204" pitchFamily="34" charset="0"/>
              </a:rPr>
              <a:t> </a:t>
            </a:r>
            <a:r>
              <a:rPr lang="en-US" altLang="de-DE" sz="1700" dirty="0">
                <a:latin typeface="Calibri" panose="020F0502020204030204" pitchFamily="34" charset="0"/>
                <a:ea typeface="Calibri" panose="020F0502020204030204" pitchFamily="34" charset="0"/>
                <a:cs typeface="Calibri" panose="020F0502020204030204" pitchFamily="34" charset="0"/>
              </a:rPr>
              <a:t>to contracts concluded after 12 September 202 or to long-term-contracts concluded on or before 12 September 2025]</a:t>
            </a:r>
            <a:endParaRPr lang="en-GB" altLang="de-DE" sz="1700" dirty="0">
              <a:latin typeface="Arial" panose="020B0604020202020204" pitchFamily="34" charset="0"/>
            </a:endParaRPr>
          </a:p>
        </p:txBody>
      </p:sp>
      <p:sp>
        <p:nvSpPr>
          <p:cNvPr id="9" name="Rectangle 2">
            <a:extLst>
              <a:ext uri="{FF2B5EF4-FFF2-40B4-BE49-F238E27FC236}">
                <a16:creationId xmlns:a16="http://schemas.microsoft.com/office/drawing/2014/main" id="{A1EE3A7E-DEA8-4F86-A9FE-64A55000B3C7}"/>
              </a:ext>
            </a:extLst>
          </p:cNvPr>
          <p:cNvSpPr>
            <a:spLocks noGrp="1" noChangeArrowheads="1"/>
          </p:cNvSpPr>
          <p:nvPr>
            <p:ph type="title"/>
          </p:nvPr>
        </p:nvSpPr>
        <p:spPr>
          <a:xfrm>
            <a:off x="304800" y="762000"/>
            <a:ext cx="3160713" cy="673100"/>
          </a:xfrm>
        </p:spPr>
        <p:txBody>
          <a:bodyPr/>
          <a:lstStyle/>
          <a:p>
            <a:pPr eaLnBrk="1" hangingPunct="1"/>
            <a:r>
              <a:rPr lang="de-DE" altLang="de-DE" dirty="0">
                <a:latin typeface="Calibri" panose="020F0502020204030204" pitchFamily="34" charset="0"/>
              </a:rPr>
              <a:t>IV. </a:t>
            </a:r>
            <a:r>
              <a:rPr lang="de-DE" altLang="de-DE" dirty="0" err="1">
                <a:solidFill>
                  <a:srgbClr val="980529"/>
                </a:solidFill>
                <a:latin typeface="Calibri" panose="020F0502020204030204" pitchFamily="34" charset="0"/>
              </a:rPr>
              <a:t>P</a:t>
            </a:r>
            <a:r>
              <a:rPr lang="de-DE" altLang="de-DE" dirty="0" err="1">
                <a:latin typeface="Calibri" panose="020F0502020204030204" pitchFamily="34" charset="0"/>
              </a:rPr>
              <a:t>olicing</a:t>
            </a:r>
            <a:r>
              <a:rPr lang="de-DE" altLang="de-DE" dirty="0">
                <a:latin typeface="Calibri" panose="020F0502020204030204" pitchFamily="34" charset="0"/>
              </a:rPr>
              <a:t> </a:t>
            </a:r>
            <a:r>
              <a:rPr lang="de-DE" altLang="de-DE" dirty="0" err="1">
                <a:latin typeface="Calibri" panose="020F0502020204030204" pitchFamily="34" charset="0"/>
              </a:rPr>
              <a:t>of</a:t>
            </a:r>
            <a:r>
              <a:rPr lang="de-DE" altLang="de-DE" dirty="0">
                <a:latin typeface="Calibri" panose="020F0502020204030204" pitchFamily="34" charset="0"/>
              </a:rPr>
              <a:t> </a:t>
            </a:r>
            <a:br>
              <a:rPr lang="de-DE" altLang="de-DE" dirty="0">
                <a:latin typeface="Calibri" panose="020F0502020204030204" pitchFamily="34" charset="0"/>
              </a:rPr>
            </a:br>
            <a:r>
              <a:rPr lang="de-DE" altLang="de-DE" dirty="0" err="1">
                <a:latin typeface="Calibri" panose="020F0502020204030204" pitchFamily="34" charset="0"/>
              </a:rPr>
              <a:t>Contract</a:t>
            </a:r>
            <a:r>
              <a:rPr lang="de-DE" altLang="de-DE" dirty="0">
                <a:latin typeface="Calibri" panose="020F0502020204030204" pitchFamily="34" charset="0"/>
              </a:rPr>
              <a:t> Terms </a:t>
            </a:r>
          </a:p>
        </p:txBody>
      </p:sp>
      <p:sp>
        <p:nvSpPr>
          <p:cNvPr id="3" name="Rectangle 2">
            <a:extLst>
              <a:ext uri="{FF2B5EF4-FFF2-40B4-BE49-F238E27FC236}">
                <a16:creationId xmlns:a16="http://schemas.microsoft.com/office/drawing/2014/main" id="{EA4CAF1F-B81B-0E3C-4612-F8EB71FEA815}"/>
              </a:ext>
            </a:extLst>
          </p:cNvPr>
          <p:cNvSpPr txBox="1">
            <a:spLocks noChangeArrowheads="1"/>
          </p:cNvSpPr>
          <p:nvPr/>
        </p:nvSpPr>
        <p:spPr bwMode="auto">
          <a:xfrm>
            <a:off x="2280194" y="708025"/>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de-DE" sz="2000" b="1" kern="1200" dirty="0">
                <a:solidFill>
                  <a:schemeClr val="accent2"/>
                </a:solidFill>
                <a:latin typeface="Calibri" panose="020F0502020204030204" pitchFamily="34" charset="0"/>
                <a:cs typeface="+mn-cs"/>
              </a:rPr>
              <a:t>Policing of terms under Art. 13 Data Act – Basic Rule</a:t>
            </a:r>
          </a:p>
        </p:txBody>
      </p:sp>
    </p:spTree>
    <p:extLst>
      <p:ext uri="{BB962C8B-B14F-4D97-AF65-F5344CB8AC3E}">
        <p14:creationId xmlns:p14="http://schemas.microsoft.com/office/powerpoint/2010/main" val="24848105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88258194-D4BC-6210-31F6-7E33685C20EC}"/>
              </a:ext>
            </a:extLst>
          </p:cNvPr>
          <p:cNvSpPr>
            <a:spLocks noGrp="1" noChangeArrowheads="1"/>
          </p:cNvSpPr>
          <p:nvPr>
            <p:ph type="title"/>
          </p:nvPr>
        </p:nvSpPr>
        <p:spPr>
          <a:xfrm>
            <a:off x="304800" y="762000"/>
            <a:ext cx="3160713" cy="673100"/>
          </a:xfrm>
        </p:spPr>
        <p:txBody>
          <a:bodyPr/>
          <a:lstStyle/>
          <a:p>
            <a:pPr eaLnBrk="1" hangingPunct="1"/>
            <a:r>
              <a:rPr lang="de-DE" altLang="de-DE" dirty="0" err="1">
                <a:latin typeface="Calibri" panose="020F0502020204030204" pitchFamily="34" charset="0"/>
              </a:rPr>
              <a:t>Overview</a:t>
            </a:r>
            <a:endParaRPr lang="de-DE" altLang="de-DE" dirty="0">
              <a:solidFill>
                <a:srgbClr val="980529"/>
              </a:solidFill>
              <a:latin typeface="Calibri" panose="020F0502020204030204" pitchFamily="34" charset="0"/>
            </a:endParaRPr>
          </a:p>
        </p:txBody>
      </p:sp>
      <p:sp>
        <p:nvSpPr>
          <p:cNvPr id="19458" name="Rectangle 7">
            <a:extLst>
              <a:ext uri="{FF2B5EF4-FFF2-40B4-BE49-F238E27FC236}">
                <a16:creationId xmlns:a16="http://schemas.microsoft.com/office/drawing/2014/main" id="{FF58E050-390A-E8C2-D081-4B70B2EC6B56}"/>
              </a:ext>
            </a:extLst>
          </p:cNvPr>
          <p:cNvSpPr>
            <a:spLocks noGrp="1" noChangeArrowheads="1"/>
          </p:cNvSpPr>
          <p:nvPr>
            <p:ph idx="1"/>
          </p:nvPr>
        </p:nvSpPr>
        <p:spPr>
          <a:xfrm>
            <a:off x="755576" y="1728519"/>
            <a:ext cx="7200800" cy="4525963"/>
          </a:xfrm>
        </p:spPr>
        <p:txBody>
          <a:bodyPr/>
          <a:lstStyle/>
          <a:p>
            <a:pPr marL="0" lvl="1" indent="0">
              <a:buNone/>
            </a:pPr>
            <a:r>
              <a:rPr lang="en-GB" altLang="de-DE" sz="2000" b="1" dirty="0">
                <a:solidFill>
                  <a:srgbClr val="980529"/>
                </a:solidFill>
                <a:latin typeface="Calibri" panose="020F0502020204030204" pitchFamily="34" charset="0"/>
              </a:rPr>
              <a:t>I. </a:t>
            </a:r>
            <a:r>
              <a:rPr lang="en-GB" altLang="de-DE" sz="2000" dirty="0">
                <a:latin typeface="Calibri" panose="020F0502020204030204" pitchFamily="34" charset="0"/>
              </a:rPr>
              <a:t>Introduction: Why MCT for agricultural machinery?</a:t>
            </a:r>
          </a:p>
          <a:p>
            <a:pPr marL="0" lvl="1" indent="0">
              <a:buNone/>
            </a:pPr>
            <a:r>
              <a:rPr lang="en-GB" altLang="de-DE" sz="2000" b="1" dirty="0">
                <a:solidFill>
                  <a:srgbClr val="980529"/>
                </a:solidFill>
                <a:latin typeface="Calibri" panose="020F0502020204030204" pitchFamily="34" charset="0"/>
              </a:rPr>
              <a:t>II. </a:t>
            </a:r>
            <a:r>
              <a:rPr lang="en-GB" altLang="de-DE" sz="2000" dirty="0">
                <a:latin typeface="Calibri" panose="020F0502020204030204" pitchFamily="34" charset="0"/>
              </a:rPr>
              <a:t>Data Networks: Specifics of the agricultural sector</a:t>
            </a:r>
          </a:p>
          <a:p>
            <a:pPr marL="0" lvl="1" indent="0">
              <a:buNone/>
            </a:pPr>
            <a:r>
              <a:rPr lang="en-GB" altLang="de-DE" sz="2000" b="1" dirty="0">
                <a:solidFill>
                  <a:srgbClr val="980529"/>
                </a:solidFill>
                <a:latin typeface="Calibri" panose="020F0502020204030204" pitchFamily="34" charset="0"/>
              </a:rPr>
              <a:t>III. </a:t>
            </a:r>
            <a:r>
              <a:rPr lang="en-GB" altLang="de-DE" sz="2000" dirty="0">
                <a:latin typeface="Calibri" panose="020F0502020204030204" pitchFamily="34" charset="0"/>
              </a:rPr>
              <a:t>Data Chains: Change of user and multiple users</a:t>
            </a:r>
          </a:p>
          <a:p>
            <a:pPr marL="0" lvl="1" indent="0">
              <a:buNone/>
            </a:pPr>
            <a:r>
              <a:rPr lang="en-GB" altLang="de-DE" sz="2000" b="1" dirty="0">
                <a:solidFill>
                  <a:srgbClr val="980529"/>
                </a:solidFill>
                <a:latin typeface="Calibri" panose="020F0502020204030204" pitchFamily="34" charset="0"/>
              </a:rPr>
              <a:t>IV. </a:t>
            </a:r>
            <a:r>
              <a:rPr lang="en-GB" altLang="de-DE" sz="2000" dirty="0">
                <a:latin typeface="Calibri" panose="020F0502020204030204" pitchFamily="34" charset="0"/>
              </a:rPr>
              <a:t>Policing of Contract Terms by Courts and Authorities</a:t>
            </a:r>
          </a:p>
          <a:p>
            <a:pPr marL="0" lvl="1" indent="0">
              <a:buNone/>
            </a:pPr>
            <a:r>
              <a:rPr lang="en-GB" altLang="de-DE" sz="2000" b="1" dirty="0">
                <a:solidFill>
                  <a:srgbClr val="980529"/>
                </a:solidFill>
                <a:latin typeface="Calibri" panose="020F0502020204030204" pitchFamily="34" charset="0"/>
              </a:rPr>
              <a:t>V. </a:t>
            </a:r>
            <a:r>
              <a:rPr lang="en-GB" altLang="de-DE" sz="2000" dirty="0">
                <a:latin typeface="Calibri" panose="020F0502020204030204" pitchFamily="34" charset="0"/>
              </a:rPr>
              <a:t>Way forward: The </a:t>
            </a:r>
            <a:r>
              <a:rPr lang="en-GB" altLang="de-DE" sz="2000" dirty="0" err="1">
                <a:latin typeface="Calibri" panose="020F0502020204030204" pitchFamily="34" charset="0"/>
              </a:rPr>
              <a:t>AgriData</a:t>
            </a:r>
            <a:r>
              <a:rPr lang="en-GB" altLang="de-DE" sz="2000" dirty="0">
                <a:latin typeface="Calibri" panose="020F0502020204030204" pitchFamily="34" charset="0"/>
              </a:rPr>
              <a:t>-Observatory</a:t>
            </a:r>
          </a:p>
        </p:txBody>
      </p:sp>
      <p:sp>
        <p:nvSpPr>
          <p:cNvPr id="19460" name="Fußzeilenplatzhalter 3">
            <a:extLst>
              <a:ext uri="{FF2B5EF4-FFF2-40B4-BE49-F238E27FC236}">
                <a16:creationId xmlns:a16="http://schemas.microsoft.com/office/drawing/2014/main" id="{85DDD1FA-6B53-12C4-1B77-80BB2D7C7E39}"/>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Tree>
    <p:extLst>
      <p:ext uri="{BB962C8B-B14F-4D97-AF65-F5344CB8AC3E}">
        <p14:creationId xmlns:p14="http://schemas.microsoft.com/office/powerpoint/2010/main" val="400993696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platzhalter 4">
            <a:extLst>
              <a:ext uri="{FF2B5EF4-FFF2-40B4-BE49-F238E27FC236}">
                <a16:creationId xmlns:a16="http://schemas.microsoft.com/office/drawing/2014/main" id="{8CEEFE95-1B57-906B-1EE6-F1F41805BCD9}"/>
              </a:ext>
            </a:extLst>
          </p:cNvPr>
          <p:cNvSpPr>
            <a:spLocks noGrp="1" noChangeArrowheads="1"/>
          </p:cNvSpPr>
          <p:nvPr>
            <p:ph type="body" sz="half" idx="2"/>
          </p:nvPr>
        </p:nvSpPr>
        <p:spPr>
          <a:xfrm>
            <a:off x="304800" y="1600200"/>
            <a:ext cx="1746920" cy="4538663"/>
          </a:xfrm>
        </p:spPr>
        <p:txBody>
          <a:bodyPr/>
          <a:lstStyle/>
          <a:p>
            <a:endParaRPr lang="de-DE" altLang="de-DE" sz="1200" i="1" dirty="0">
              <a:solidFill>
                <a:srgbClr val="FF6600"/>
              </a:solidFill>
              <a:latin typeface="Calibri" panose="020F0502020204030204" pitchFamily="34" charset="0"/>
            </a:endParaRP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endParaRPr lang="de-DE" altLang="de-DE" sz="2000" b="1" dirty="0">
              <a:solidFill>
                <a:schemeClr val="accent2"/>
              </a:solidFill>
              <a:latin typeface="Calibri" panose="020F0502020204030204" pitchFamily="34" charset="0"/>
            </a:endParaRPr>
          </a:p>
        </p:txBody>
      </p:sp>
      <p:sp>
        <p:nvSpPr>
          <p:cNvPr id="2" name="Rectangle 1">
            <a:extLst>
              <a:ext uri="{FF2B5EF4-FFF2-40B4-BE49-F238E27FC236}">
                <a16:creationId xmlns:a16="http://schemas.microsoft.com/office/drawing/2014/main" id="{1EA3FD46-3496-4023-B261-BD14E6CA191F}"/>
              </a:ext>
            </a:extLst>
          </p:cNvPr>
          <p:cNvSpPr>
            <a:spLocks noGrp="1" noChangeArrowheads="1"/>
          </p:cNvSpPr>
          <p:nvPr>
            <p:ph idx="1"/>
          </p:nvPr>
        </p:nvSpPr>
        <p:spPr bwMode="auto">
          <a:xfrm>
            <a:off x="2268538" y="1600200"/>
            <a:ext cx="640791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spcBef>
                <a:spcPct val="0"/>
              </a:spcBef>
              <a:buClr>
                <a:srgbClr val="980529"/>
              </a:buClr>
            </a:pPr>
            <a:r>
              <a:rPr lang="en-US" sz="2000" dirty="0">
                <a:latin typeface="Calibri" panose="020F0502020204030204" pitchFamily="34" charset="0"/>
                <a:ea typeface="Calibri" panose="020F0502020204030204" pitchFamily="34" charset="0"/>
                <a:cs typeface="Calibri" panose="020F0502020204030204" pitchFamily="34" charset="0"/>
              </a:rPr>
              <a:t>Priority of application [</a:t>
            </a:r>
            <a:r>
              <a:rPr lang="en-US" sz="2000" dirty="0" err="1">
                <a:latin typeface="Calibri" panose="020F0502020204030204" pitchFamily="34" charset="0"/>
                <a:ea typeface="Calibri" panose="020F0502020204030204" pitchFamily="34" charset="0"/>
                <a:cs typeface="Calibri" panose="020F0502020204030204" pitchFamily="34" charset="0"/>
              </a:rPr>
              <a:t>Anwendungsvorrang</a:t>
            </a:r>
            <a:r>
              <a:rPr lang="en-US" sz="2000" dirty="0">
                <a:latin typeface="Calibri" panose="020F0502020204030204" pitchFamily="34" charset="0"/>
                <a:ea typeface="Calibri" panose="020F0502020204030204" pitchFamily="34" charset="0"/>
                <a:cs typeface="Calibri" panose="020F0502020204030204" pitchFamily="34" charset="0"/>
              </a:rPr>
              <a:t>] of Art. 13 Data Act over conflicting provisions of national law?</a:t>
            </a:r>
          </a:p>
          <a:p>
            <a:pPr>
              <a:spcBef>
                <a:spcPct val="0"/>
              </a:spcBef>
              <a:buClr>
                <a:srgbClr val="980529"/>
              </a:buClr>
            </a:pPr>
            <a:r>
              <a:rPr lang="en-US" sz="2000" dirty="0">
                <a:latin typeface="Calibri" panose="020F0502020204030204" pitchFamily="34" charset="0"/>
                <a:ea typeface="Calibri" panose="020F0502020204030204" pitchFamily="34" charset="0"/>
                <a:cs typeface="Calibri" panose="020F0502020204030204" pitchFamily="34" charset="0"/>
              </a:rPr>
              <a:t>Or: Only minimum requirements where a policing of standard terms is applicable under national law such as §§ 305 et seq. BGB [which, however, differ in their scope of application from Art. 13 Data Act!]?</a:t>
            </a:r>
          </a:p>
          <a:p>
            <a:pPr>
              <a:spcBef>
                <a:spcPct val="0"/>
              </a:spcBef>
              <a:buClr>
                <a:srgbClr val="980529"/>
              </a:buClr>
            </a:pPr>
            <a:r>
              <a:rPr lang="en-US" altLang="de-DE" sz="2000" dirty="0">
                <a:latin typeface="Calibri" panose="020F0502020204030204" pitchFamily="34" charset="0"/>
                <a:ea typeface="Calibri" panose="020F0502020204030204" pitchFamily="34" charset="0"/>
                <a:cs typeface="Calibri" panose="020F0502020204030204" pitchFamily="34" charset="0"/>
              </a:rPr>
              <a:t>‘External gaps’ in the Data Act (= to be closed by the applicable national law) for the assessment of whether a contract has been concluded and is valid (e.g. dissent, error, representation, immorality, transparency of terms)?</a:t>
            </a:r>
          </a:p>
          <a:p>
            <a:pPr marL="0" indent="0">
              <a:spcBef>
                <a:spcPct val="0"/>
              </a:spcBef>
              <a:buClrTx/>
              <a:buNone/>
            </a:pPr>
            <a:r>
              <a:rPr lang="de-DE" sz="2000" dirty="0">
                <a:sym typeface="Monotype Sorts"/>
              </a:rPr>
              <a:t> </a:t>
            </a:r>
            <a:r>
              <a:rPr lang="en-US" altLang="de-DE" sz="2000" b="1" kern="1200" dirty="0">
                <a:solidFill>
                  <a:schemeClr val="accent2"/>
                </a:solidFill>
                <a:latin typeface="Calibri" panose="020F0502020204030204" pitchFamily="34" charset="0"/>
                <a:cs typeface="+mn-cs"/>
              </a:rPr>
              <a:t>Bans on and validity of terms are </a:t>
            </a:r>
            <a:r>
              <a:rPr lang="en-US" sz="2000" b="1" kern="1200" dirty="0">
                <a:solidFill>
                  <a:schemeClr val="accent2"/>
                </a:solidFill>
                <a:latin typeface="Calibri" panose="020F0502020204030204" pitchFamily="34" charset="0"/>
                <a:cs typeface="+mn-cs"/>
              </a:rPr>
              <a:t>also and </a:t>
            </a:r>
            <a:r>
              <a:rPr lang="en-US" sz="2000" b="1" u="sng" kern="1200" dirty="0">
                <a:solidFill>
                  <a:schemeClr val="accent2"/>
                </a:solidFill>
                <a:latin typeface="Calibri" panose="020F0502020204030204" pitchFamily="34" charset="0"/>
                <a:cs typeface="+mn-cs"/>
              </a:rPr>
              <a:t>to a large </a:t>
            </a:r>
            <a:br>
              <a:rPr lang="en-US" sz="2000" b="1" u="sng" kern="1200" dirty="0">
                <a:solidFill>
                  <a:schemeClr val="accent2"/>
                </a:solidFill>
                <a:latin typeface="Calibri" panose="020F0502020204030204" pitchFamily="34" charset="0"/>
                <a:cs typeface="+mn-cs"/>
              </a:rPr>
            </a:br>
            <a:r>
              <a:rPr lang="en-US" sz="2000" b="1" kern="1200" dirty="0">
                <a:solidFill>
                  <a:schemeClr val="accent2"/>
                </a:solidFill>
                <a:latin typeface="Calibri" panose="020F0502020204030204" pitchFamily="34" charset="0"/>
                <a:cs typeface="+mn-cs"/>
              </a:rPr>
              <a:t>      </a:t>
            </a:r>
            <a:r>
              <a:rPr lang="en-US" sz="2000" b="1" u="sng" kern="1200" dirty="0">
                <a:solidFill>
                  <a:schemeClr val="accent2"/>
                </a:solidFill>
                <a:latin typeface="Calibri" panose="020F0502020204030204" pitchFamily="34" charset="0"/>
                <a:cs typeface="+mn-cs"/>
              </a:rPr>
              <a:t>extent</a:t>
            </a:r>
            <a:r>
              <a:rPr lang="en-US" altLang="de-DE" sz="2000" b="1" kern="1200" dirty="0">
                <a:solidFill>
                  <a:schemeClr val="accent2"/>
                </a:solidFill>
                <a:latin typeface="Calibri" panose="020F0502020204030204" pitchFamily="34" charset="0"/>
                <a:cs typeface="+mn-cs"/>
              </a:rPr>
              <a:t> governed by the applicable </a:t>
            </a:r>
            <a:r>
              <a:rPr lang="en-US" altLang="de-DE" sz="2000" b="1" u="sng" kern="1200" dirty="0">
                <a:solidFill>
                  <a:schemeClr val="accent2"/>
                </a:solidFill>
                <a:latin typeface="Calibri" panose="020F0502020204030204" pitchFamily="34" charset="0"/>
                <a:cs typeface="+mn-cs"/>
              </a:rPr>
              <a:t>national law! </a:t>
            </a:r>
            <a:br>
              <a:rPr lang="en-US" altLang="de-DE" sz="2000" b="1" u="sng" kern="1200" dirty="0">
                <a:solidFill>
                  <a:schemeClr val="accent2"/>
                </a:solidFill>
                <a:latin typeface="Calibri" panose="020F0502020204030204" pitchFamily="34" charset="0"/>
                <a:cs typeface="+mn-cs"/>
              </a:rPr>
            </a:br>
            <a:r>
              <a:rPr lang="en-US" altLang="de-DE" sz="2000" b="1" kern="1200" dirty="0">
                <a:solidFill>
                  <a:schemeClr val="accent2"/>
                </a:solidFill>
                <a:latin typeface="Calibri" panose="020F0502020204030204" pitchFamily="34" charset="0"/>
                <a:cs typeface="+mn-cs"/>
              </a:rPr>
              <a:t>      </a:t>
            </a:r>
            <a:r>
              <a:rPr lang="en-US" altLang="de-DE" sz="2000" dirty="0">
                <a:latin typeface="Calibri" panose="020F0502020204030204" pitchFamily="34" charset="0"/>
                <a:ea typeface="Calibri" panose="020F0502020204030204" pitchFamily="34" charset="0"/>
                <a:cs typeface="Calibri" panose="020F0502020204030204" pitchFamily="34" charset="0"/>
              </a:rPr>
              <a:t>[irrespective of the question of priority of application of </a:t>
            </a:r>
            <a:br>
              <a:rPr lang="en-US" altLang="de-DE" sz="2000" dirty="0">
                <a:latin typeface="Calibri" panose="020F0502020204030204" pitchFamily="34" charset="0"/>
                <a:ea typeface="Calibri" panose="020F0502020204030204" pitchFamily="34" charset="0"/>
                <a:cs typeface="Calibri" panose="020F0502020204030204" pitchFamily="34" charset="0"/>
              </a:rPr>
            </a:br>
            <a:r>
              <a:rPr lang="en-US" altLang="de-DE" sz="2000" dirty="0">
                <a:latin typeface="Calibri" panose="020F0502020204030204" pitchFamily="34" charset="0"/>
                <a:ea typeface="Calibri" panose="020F0502020204030204" pitchFamily="34" charset="0"/>
                <a:cs typeface="Calibri" panose="020F0502020204030204" pitchFamily="34" charset="0"/>
              </a:rPr>
              <a:t>      Art. 13 Data Act]</a:t>
            </a:r>
          </a:p>
        </p:txBody>
      </p:sp>
      <p:sp>
        <p:nvSpPr>
          <p:cNvPr id="9" name="Rectangle 2">
            <a:extLst>
              <a:ext uri="{FF2B5EF4-FFF2-40B4-BE49-F238E27FC236}">
                <a16:creationId xmlns:a16="http://schemas.microsoft.com/office/drawing/2014/main" id="{A1EE3A7E-DEA8-4F86-A9FE-64A55000B3C7}"/>
              </a:ext>
            </a:extLst>
          </p:cNvPr>
          <p:cNvSpPr>
            <a:spLocks noGrp="1" noChangeArrowheads="1"/>
          </p:cNvSpPr>
          <p:nvPr>
            <p:ph type="title"/>
          </p:nvPr>
        </p:nvSpPr>
        <p:spPr>
          <a:xfrm>
            <a:off x="304800" y="762000"/>
            <a:ext cx="3160713" cy="673100"/>
          </a:xfrm>
        </p:spPr>
        <p:txBody>
          <a:bodyPr/>
          <a:lstStyle/>
          <a:p>
            <a:pPr eaLnBrk="1" hangingPunct="1"/>
            <a:r>
              <a:rPr lang="de-DE" altLang="de-DE" dirty="0">
                <a:latin typeface="Calibri" panose="020F0502020204030204" pitchFamily="34" charset="0"/>
              </a:rPr>
              <a:t>IV. </a:t>
            </a:r>
            <a:r>
              <a:rPr lang="de-DE" altLang="de-DE" dirty="0" err="1">
                <a:solidFill>
                  <a:srgbClr val="980529"/>
                </a:solidFill>
                <a:latin typeface="Calibri" panose="020F0502020204030204" pitchFamily="34" charset="0"/>
              </a:rPr>
              <a:t>P</a:t>
            </a:r>
            <a:r>
              <a:rPr lang="de-DE" altLang="de-DE" dirty="0" err="1">
                <a:latin typeface="Calibri" panose="020F0502020204030204" pitchFamily="34" charset="0"/>
              </a:rPr>
              <a:t>olicing</a:t>
            </a:r>
            <a:r>
              <a:rPr lang="de-DE" altLang="de-DE" dirty="0">
                <a:latin typeface="Calibri" panose="020F0502020204030204" pitchFamily="34" charset="0"/>
              </a:rPr>
              <a:t> </a:t>
            </a:r>
            <a:r>
              <a:rPr lang="de-DE" altLang="de-DE" dirty="0" err="1">
                <a:latin typeface="Calibri" panose="020F0502020204030204" pitchFamily="34" charset="0"/>
              </a:rPr>
              <a:t>of</a:t>
            </a:r>
            <a:r>
              <a:rPr lang="de-DE" altLang="de-DE" dirty="0">
                <a:latin typeface="Calibri" panose="020F0502020204030204" pitchFamily="34" charset="0"/>
              </a:rPr>
              <a:t> </a:t>
            </a:r>
            <a:br>
              <a:rPr lang="de-DE" altLang="de-DE" dirty="0">
                <a:latin typeface="Calibri" panose="020F0502020204030204" pitchFamily="34" charset="0"/>
              </a:rPr>
            </a:br>
            <a:r>
              <a:rPr lang="de-DE" altLang="de-DE" dirty="0" err="1">
                <a:latin typeface="Calibri" panose="020F0502020204030204" pitchFamily="34" charset="0"/>
              </a:rPr>
              <a:t>Contract</a:t>
            </a:r>
            <a:r>
              <a:rPr lang="de-DE" altLang="de-DE" dirty="0">
                <a:latin typeface="Calibri" panose="020F0502020204030204" pitchFamily="34" charset="0"/>
              </a:rPr>
              <a:t> Terms </a:t>
            </a:r>
          </a:p>
        </p:txBody>
      </p:sp>
      <p:sp>
        <p:nvSpPr>
          <p:cNvPr id="3" name="Rectangle 2">
            <a:extLst>
              <a:ext uri="{FF2B5EF4-FFF2-40B4-BE49-F238E27FC236}">
                <a16:creationId xmlns:a16="http://schemas.microsoft.com/office/drawing/2014/main" id="{EA4CAF1F-B81B-0E3C-4612-F8EB71FEA815}"/>
              </a:ext>
            </a:extLst>
          </p:cNvPr>
          <p:cNvSpPr txBox="1">
            <a:spLocks noChangeArrowheads="1"/>
          </p:cNvSpPr>
          <p:nvPr/>
        </p:nvSpPr>
        <p:spPr bwMode="auto">
          <a:xfrm>
            <a:off x="2280194" y="708025"/>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de-DE" sz="2000" b="1" kern="1200" dirty="0">
                <a:solidFill>
                  <a:schemeClr val="accent2"/>
                </a:solidFill>
                <a:latin typeface="Calibri" panose="020F0502020204030204" pitchFamily="34" charset="0"/>
                <a:cs typeface="+mn-cs"/>
              </a:rPr>
              <a:t>Many Questions on Art. 13 Data Act</a:t>
            </a:r>
          </a:p>
        </p:txBody>
      </p:sp>
    </p:spTree>
    <p:extLst>
      <p:ext uri="{BB962C8B-B14F-4D97-AF65-F5344CB8AC3E}">
        <p14:creationId xmlns:p14="http://schemas.microsoft.com/office/powerpoint/2010/main" val="289789291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D69BDA70-C920-404B-BE3A-6B7D1345314E}"/>
              </a:ext>
            </a:extLst>
          </p:cNvPr>
          <p:cNvSpPr>
            <a:spLocks noGrp="1" noChangeArrowheads="1"/>
          </p:cNvSpPr>
          <p:nvPr>
            <p:ph type="title"/>
          </p:nvPr>
        </p:nvSpPr>
        <p:spPr>
          <a:xfrm>
            <a:off x="304800" y="762000"/>
            <a:ext cx="3160713" cy="673100"/>
          </a:xfrm>
        </p:spPr>
        <p:txBody>
          <a:bodyPr/>
          <a:lstStyle/>
          <a:p>
            <a:pPr eaLnBrk="1" hangingPunct="1"/>
            <a:r>
              <a:rPr lang="de-DE" altLang="de-DE" dirty="0">
                <a:latin typeface="Calibri" panose="020F0502020204030204" pitchFamily="34" charset="0"/>
              </a:rPr>
              <a:t>IV . </a:t>
            </a:r>
            <a:r>
              <a:rPr lang="de-DE" altLang="de-DE" dirty="0" err="1">
                <a:solidFill>
                  <a:srgbClr val="980529"/>
                </a:solidFill>
                <a:latin typeface="Calibri" panose="020F0502020204030204" pitchFamily="34" charset="0"/>
              </a:rPr>
              <a:t>P</a:t>
            </a:r>
            <a:r>
              <a:rPr lang="de-DE" altLang="de-DE" dirty="0" err="1">
                <a:latin typeface="Calibri" panose="020F0502020204030204" pitchFamily="34" charset="0"/>
              </a:rPr>
              <a:t>olicing</a:t>
            </a:r>
            <a:r>
              <a:rPr lang="de-DE" altLang="de-DE" dirty="0">
                <a:latin typeface="Calibri" panose="020F0502020204030204" pitchFamily="34" charset="0"/>
              </a:rPr>
              <a:t> </a:t>
            </a:r>
            <a:r>
              <a:rPr lang="de-DE" altLang="de-DE" dirty="0" err="1">
                <a:latin typeface="Calibri" panose="020F0502020204030204" pitchFamily="34" charset="0"/>
              </a:rPr>
              <a:t>of</a:t>
            </a:r>
            <a:r>
              <a:rPr lang="de-DE" altLang="de-DE" dirty="0">
                <a:latin typeface="Calibri" panose="020F0502020204030204" pitchFamily="34" charset="0"/>
              </a:rPr>
              <a:t> </a:t>
            </a:r>
            <a:br>
              <a:rPr lang="de-DE" altLang="de-DE" dirty="0">
                <a:latin typeface="Calibri" panose="020F0502020204030204" pitchFamily="34" charset="0"/>
              </a:rPr>
            </a:br>
            <a:r>
              <a:rPr lang="de-DE" altLang="de-DE" dirty="0" err="1">
                <a:latin typeface="Calibri" panose="020F0502020204030204" pitchFamily="34" charset="0"/>
              </a:rPr>
              <a:t>Contract</a:t>
            </a:r>
            <a:r>
              <a:rPr lang="de-DE" altLang="de-DE" dirty="0">
                <a:latin typeface="Calibri" panose="020F0502020204030204" pitchFamily="34" charset="0"/>
              </a:rPr>
              <a:t> Terms </a:t>
            </a:r>
          </a:p>
        </p:txBody>
      </p:sp>
      <p:sp>
        <p:nvSpPr>
          <p:cNvPr id="17411" name="Textplatzhalter 4">
            <a:extLst>
              <a:ext uri="{FF2B5EF4-FFF2-40B4-BE49-F238E27FC236}">
                <a16:creationId xmlns:a16="http://schemas.microsoft.com/office/drawing/2014/main" id="{8CEEFE95-1B57-906B-1EE6-F1F41805BCD9}"/>
              </a:ext>
            </a:extLst>
          </p:cNvPr>
          <p:cNvSpPr>
            <a:spLocks noGrp="1" noChangeArrowheads="1"/>
          </p:cNvSpPr>
          <p:nvPr>
            <p:ph type="body" sz="half" idx="2"/>
          </p:nvPr>
        </p:nvSpPr>
        <p:spPr>
          <a:xfrm>
            <a:off x="304800" y="1719768"/>
            <a:ext cx="1746920" cy="4538663"/>
          </a:xfrm>
        </p:spPr>
        <p:txBody>
          <a:bodyPr/>
          <a:lstStyle/>
          <a:p>
            <a:r>
              <a:rPr lang="en-US" b="1"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Recital (62) Data Act: </a:t>
            </a:r>
          </a:p>
          <a:p>
            <a:r>
              <a:rPr lang="en-US"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non-binding model contractual terms for business-to-business data sharing contracts to be developed and recommended by the Commission may also be helpful to commercial parties when negotiating contracts. “</a:t>
            </a:r>
          </a:p>
          <a:p>
            <a:endParaRPr lang="de-DE" altLang="de-DE" sz="1200" i="1" dirty="0">
              <a:solidFill>
                <a:srgbClr val="FF6600"/>
              </a:solidFill>
              <a:latin typeface="Calibri" panose="020F0502020204030204" pitchFamily="34" charset="0"/>
            </a:endParaRP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endParaRPr lang="de-DE" altLang="de-DE" sz="2000" b="1" dirty="0">
              <a:solidFill>
                <a:schemeClr val="accent2"/>
              </a:solidFill>
              <a:latin typeface="Calibri" panose="020F0502020204030204" pitchFamily="34" charset="0"/>
            </a:endParaRPr>
          </a:p>
        </p:txBody>
      </p:sp>
      <p:sp>
        <p:nvSpPr>
          <p:cNvPr id="2" name="Rectangle 1">
            <a:extLst>
              <a:ext uri="{FF2B5EF4-FFF2-40B4-BE49-F238E27FC236}">
                <a16:creationId xmlns:a16="http://schemas.microsoft.com/office/drawing/2014/main" id="{1EA3FD46-3496-4023-B261-BD14E6CA191F}"/>
              </a:ext>
            </a:extLst>
          </p:cNvPr>
          <p:cNvSpPr>
            <a:spLocks noGrp="1" noChangeArrowheads="1"/>
          </p:cNvSpPr>
          <p:nvPr>
            <p:ph idx="1"/>
          </p:nvPr>
        </p:nvSpPr>
        <p:spPr bwMode="auto">
          <a:xfrm>
            <a:off x="2268538" y="1600200"/>
            <a:ext cx="6407918"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spcBef>
                <a:spcPct val="0"/>
              </a:spcBef>
              <a:buClr>
                <a:srgbClr val="980529"/>
              </a:buClr>
            </a:pPr>
            <a:r>
              <a:rPr lang="en-GB" altLang="de-DE" sz="2000" dirty="0">
                <a:latin typeface="Calibri" panose="020F0502020204030204" pitchFamily="34" charset="0"/>
                <a:ea typeface="Calibri" panose="020F0502020204030204" pitchFamily="34" charset="0"/>
                <a:cs typeface="Calibri" panose="020F0502020204030204" pitchFamily="34" charset="0"/>
              </a:rPr>
              <a:t>Commission MCT in the sense of Art. 41 Data Act</a:t>
            </a:r>
          </a:p>
          <a:p>
            <a:pPr>
              <a:spcBef>
                <a:spcPct val="0"/>
              </a:spcBef>
              <a:buClr>
                <a:srgbClr val="980529"/>
              </a:buClr>
            </a:pPr>
            <a:r>
              <a:rPr lang="en-US" altLang="de-DE" sz="2000" dirty="0">
                <a:latin typeface="Calibri" panose="020F0502020204030204" pitchFamily="34" charset="0"/>
                <a:ea typeface="Calibri" panose="020F0502020204030204" pitchFamily="34" charset="0"/>
                <a:cs typeface="Calibri" panose="020F0502020204030204" pitchFamily="34" charset="0"/>
              </a:rPr>
              <a:t>MCT of the German BMEL for use between agricultural machinery manufacturers and end user</a:t>
            </a:r>
          </a:p>
          <a:p>
            <a:pPr>
              <a:spcBef>
                <a:spcPct val="0"/>
              </a:spcBef>
              <a:buClr>
                <a:srgbClr val="980529"/>
              </a:buClr>
            </a:pPr>
            <a:r>
              <a:rPr lang="en-US" altLang="de-DE" sz="2000" dirty="0">
                <a:latin typeface="Calibri" panose="020F0502020204030204" pitchFamily="34" charset="0"/>
                <a:ea typeface="Calibri" panose="020F0502020204030204" pitchFamily="34" charset="0"/>
                <a:cs typeface="Calibri" panose="020F0502020204030204" pitchFamily="34" charset="0"/>
              </a:rPr>
              <a:t>Possible other MCTs</a:t>
            </a:r>
          </a:p>
          <a:p>
            <a:pPr>
              <a:spcBef>
                <a:spcPct val="0"/>
              </a:spcBef>
              <a:buClrTx/>
            </a:pPr>
            <a:endParaRPr lang="en-GB" altLang="de-DE" sz="2000" dirty="0">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None/>
            </a:pPr>
            <a:r>
              <a:rPr lang="en-US" altLang="de-DE" sz="2000" b="1" kern="1200" dirty="0">
                <a:solidFill>
                  <a:schemeClr val="accent2"/>
                </a:solidFill>
                <a:latin typeface="Calibri" panose="020F0502020204030204" pitchFamily="34" charset="0"/>
                <a:cs typeface="+mn-cs"/>
              </a:rPr>
              <a:t>Consequences of the use of MCTs for judicial fairness control and administrative enforcement: </a:t>
            </a:r>
          </a:p>
          <a:p>
            <a:pPr>
              <a:spcBef>
                <a:spcPct val="0"/>
              </a:spcBef>
              <a:buClr>
                <a:srgbClr val="980529"/>
              </a:buClr>
            </a:pPr>
            <a:r>
              <a:rPr lang="en-US" altLang="de-DE" sz="2000" dirty="0">
                <a:latin typeface="Calibri" panose="020F0502020204030204" pitchFamily="34" charset="0"/>
                <a:cs typeface="Calibri" panose="020F0502020204030204" pitchFamily="34" charset="0"/>
              </a:rPr>
              <a:t>Judicial decisions in individual legal disputes</a:t>
            </a:r>
          </a:p>
          <a:p>
            <a:pPr>
              <a:spcBef>
                <a:spcPct val="0"/>
              </a:spcBef>
              <a:buClr>
                <a:srgbClr val="980529"/>
              </a:buClr>
            </a:pPr>
            <a:r>
              <a:rPr lang="en-US" altLang="de-DE" sz="2000" dirty="0">
                <a:latin typeface="Calibri" panose="020F0502020204030204" pitchFamily="34" charset="0"/>
                <a:cs typeface="Calibri" panose="020F0502020204030204" pitchFamily="34" charset="0"/>
              </a:rPr>
              <a:t>Judicial decisions in actions brought by an association against the use of certain terms</a:t>
            </a:r>
          </a:p>
          <a:p>
            <a:pPr>
              <a:spcBef>
                <a:spcPct val="0"/>
              </a:spcBef>
              <a:buClr>
                <a:srgbClr val="980529"/>
              </a:buClr>
            </a:pPr>
            <a:r>
              <a:rPr lang="en-US" altLang="de-DE" sz="2000" dirty="0">
                <a:latin typeface="Calibri" panose="020F0502020204030204" pitchFamily="34" charset="0"/>
                <a:cs typeface="Calibri" panose="020F0502020204030204" pitchFamily="34" charset="0"/>
              </a:rPr>
              <a:t>Administrative decisions</a:t>
            </a:r>
          </a:p>
          <a:p>
            <a:pPr marL="0" indent="0">
              <a:spcBef>
                <a:spcPct val="0"/>
              </a:spcBef>
              <a:buClrTx/>
              <a:buNone/>
            </a:pPr>
            <a:endParaRPr lang="en-GB" altLang="de-DE" sz="2000" dirty="0">
              <a:latin typeface="Calibri" panose="020F0502020204030204" pitchFamily="34" charset="0"/>
              <a:ea typeface="Calibri" panose="020F0502020204030204" pitchFamily="34" charset="0"/>
              <a:cs typeface="Calibri" panose="020F0502020204030204" pitchFamily="34" charset="0"/>
            </a:endParaRPr>
          </a:p>
          <a:p>
            <a:pPr marL="0" lvl="0" indent="0">
              <a:spcBef>
                <a:spcPct val="0"/>
              </a:spcBef>
              <a:buClrTx/>
              <a:buNone/>
            </a:pPr>
            <a:r>
              <a:rPr kumimoji="0" lang="en-GB" altLang="de-DE" sz="1800" b="0" i="0" u="none" strike="noStrike" cap="none" normalizeH="0" baseline="0" dirty="0">
                <a:ln>
                  <a:noFill/>
                </a:ln>
                <a:solidFill>
                  <a:schemeClr val="tx1"/>
                </a:solidFill>
                <a:effectLst/>
                <a:latin typeface="Arial" panose="020B0604020202020204" pitchFamily="34" charset="0"/>
              </a:rPr>
              <a:t>Example from German Law: §310 (1) 3</a:t>
            </a:r>
            <a:r>
              <a:rPr kumimoji="0" lang="en-GB" altLang="de-DE" sz="1800" b="0" i="0" u="none" strike="noStrike" cap="none" normalizeH="0" baseline="30000" dirty="0">
                <a:ln>
                  <a:noFill/>
                </a:ln>
                <a:solidFill>
                  <a:schemeClr val="tx1"/>
                </a:solidFill>
                <a:effectLst/>
                <a:latin typeface="Arial" panose="020B0604020202020204" pitchFamily="34" charset="0"/>
              </a:rPr>
              <a:t>rd</a:t>
            </a:r>
            <a:r>
              <a:rPr kumimoji="0" lang="en-GB" altLang="de-DE" sz="1800" b="0" i="0" u="none" strike="noStrike" cap="none" normalizeH="0" baseline="0" dirty="0">
                <a:ln>
                  <a:noFill/>
                </a:ln>
                <a:solidFill>
                  <a:schemeClr val="tx1"/>
                </a:solidFill>
                <a:effectLst/>
                <a:latin typeface="Arial" panose="020B0604020202020204" pitchFamily="34" charset="0"/>
              </a:rPr>
              <a:t> sentence BGB regarding the VOB/B (= </a:t>
            </a:r>
            <a:r>
              <a:rPr lang="en-US" altLang="de-DE" sz="1800" dirty="0">
                <a:latin typeface="Arial" panose="020B0604020202020204" pitchFamily="34" charset="0"/>
              </a:rPr>
              <a:t>Contract rules for construction work)</a:t>
            </a:r>
            <a:endParaRPr kumimoji="0" lang="en-GB"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352EF6BD-760C-4088-0F05-1F7AFCB90694}"/>
              </a:ext>
            </a:extLst>
          </p:cNvPr>
          <p:cNvSpPr txBox="1">
            <a:spLocks noChangeArrowheads="1"/>
          </p:cNvSpPr>
          <p:nvPr/>
        </p:nvSpPr>
        <p:spPr bwMode="auto">
          <a:xfrm>
            <a:off x="2280194" y="708025"/>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de-DE" sz="2000" b="1" kern="1200" dirty="0">
                <a:solidFill>
                  <a:schemeClr val="accent2"/>
                </a:solidFill>
                <a:latin typeface="Calibri" panose="020F0502020204030204" pitchFamily="34" charset="0"/>
                <a:cs typeface="+mn-cs"/>
              </a:rPr>
              <a:t>Policing of Model contractual terms (MCTs)?</a:t>
            </a:r>
          </a:p>
        </p:txBody>
      </p:sp>
    </p:spTree>
    <p:extLst>
      <p:ext uri="{BB962C8B-B14F-4D97-AF65-F5344CB8AC3E}">
        <p14:creationId xmlns:p14="http://schemas.microsoft.com/office/powerpoint/2010/main" val="228802148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D69BDA70-C920-404B-BE3A-6B7D1345314E}"/>
              </a:ext>
            </a:extLst>
          </p:cNvPr>
          <p:cNvSpPr>
            <a:spLocks noGrp="1" noChangeArrowheads="1"/>
          </p:cNvSpPr>
          <p:nvPr>
            <p:ph type="title"/>
          </p:nvPr>
        </p:nvSpPr>
        <p:spPr>
          <a:xfrm>
            <a:off x="304800" y="762000"/>
            <a:ext cx="3160713" cy="673100"/>
          </a:xfrm>
        </p:spPr>
        <p:txBody>
          <a:bodyPr/>
          <a:lstStyle/>
          <a:p>
            <a:pPr eaLnBrk="1" hangingPunct="1"/>
            <a:r>
              <a:rPr lang="de-DE" altLang="de-DE" dirty="0">
                <a:latin typeface="Calibri" panose="020F0502020204030204" pitchFamily="34" charset="0"/>
              </a:rPr>
              <a:t>IV . </a:t>
            </a:r>
            <a:r>
              <a:rPr lang="de-DE" altLang="de-DE" dirty="0" err="1">
                <a:solidFill>
                  <a:srgbClr val="980529"/>
                </a:solidFill>
                <a:latin typeface="Calibri" panose="020F0502020204030204" pitchFamily="34" charset="0"/>
              </a:rPr>
              <a:t>P</a:t>
            </a:r>
            <a:r>
              <a:rPr lang="de-DE" altLang="de-DE" dirty="0" err="1">
                <a:latin typeface="Calibri" panose="020F0502020204030204" pitchFamily="34" charset="0"/>
              </a:rPr>
              <a:t>olicing</a:t>
            </a:r>
            <a:r>
              <a:rPr lang="de-DE" altLang="de-DE" dirty="0">
                <a:latin typeface="Calibri" panose="020F0502020204030204" pitchFamily="34" charset="0"/>
              </a:rPr>
              <a:t> </a:t>
            </a:r>
            <a:r>
              <a:rPr lang="de-DE" altLang="de-DE" dirty="0" err="1">
                <a:latin typeface="Calibri" panose="020F0502020204030204" pitchFamily="34" charset="0"/>
              </a:rPr>
              <a:t>of</a:t>
            </a:r>
            <a:r>
              <a:rPr lang="de-DE" altLang="de-DE" dirty="0">
                <a:latin typeface="Calibri" panose="020F0502020204030204" pitchFamily="34" charset="0"/>
              </a:rPr>
              <a:t> </a:t>
            </a:r>
            <a:br>
              <a:rPr lang="de-DE" altLang="de-DE" dirty="0">
                <a:latin typeface="Calibri" panose="020F0502020204030204" pitchFamily="34" charset="0"/>
              </a:rPr>
            </a:br>
            <a:r>
              <a:rPr lang="de-DE" altLang="de-DE" dirty="0" err="1">
                <a:latin typeface="Calibri" panose="020F0502020204030204" pitchFamily="34" charset="0"/>
              </a:rPr>
              <a:t>Contract</a:t>
            </a:r>
            <a:r>
              <a:rPr lang="de-DE" altLang="de-DE" dirty="0">
                <a:latin typeface="Calibri" panose="020F0502020204030204" pitchFamily="34" charset="0"/>
              </a:rPr>
              <a:t> Terms </a:t>
            </a:r>
          </a:p>
        </p:txBody>
      </p:sp>
      <p:sp>
        <p:nvSpPr>
          <p:cNvPr id="17411" name="Textplatzhalter 4">
            <a:extLst>
              <a:ext uri="{FF2B5EF4-FFF2-40B4-BE49-F238E27FC236}">
                <a16:creationId xmlns:a16="http://schemas.microsoft.com/office/drawing/2014/main" id="{8CEEFE95-1B57-906B-1EE6-F1F41805BCD9}"/>
              </a:ext>
            </a:extLst>
          </p:cNvPr>
          <p:cNvSpPr>
            <a:spLocks noGrp="1" noChangeArrowheads="1"/>
          </p:cNvSpPr>
          <p:nvPr>
            <p:ph type="body" sz="half" idx="2"/>
          </p:nvPr>
        </p:nvSpPr>
        <p:spPr>
          <a:xfrm>
            <a:off x="304800" y="1600200"/>
            <a:ext cx="1746920" cy="4538663"/>
          </a:xfrm>
        </p:spPr>
        <p:txBody>
          <a:bodyPr/>
          <a:lstStyle/>
          <a:p>
            <a:endParaRPr lang="de-DE" altLang="de-DE" sz="1200" i="1" dirty="0">
              <a:solidFill>
                <a:srgbClr val="FF6600"/>
              </a:solidFill>
              <a:latin typeface="Calibri" panose="020F0502020204030204" pitchFamily="34" charset="0"/>
            </a:endParaRP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endParaRPr lang="de-DE" altLang="de-DE" sz="2000" b="1" dirty="0">
              <a:solidFill>
                <a:schemeClr val="accent2"/>
              </a:solidFill>
              <a:latin typeface="Calibri" panose="020F0502020204030204" pitchFamily="34" charset="0"/>
            </a:endParaRPr>
          </a:p>
        </p:txBody>
      </p:sp>
      <p:sp>
        <p:nvSpPr>
          <p:cNvPr id="2" name="Rectangle 1">
            <a:extLst>
              <a:ext uri="{FF2B5EF4-FFF2-40B4-BE49-F238E27FC236}">
                <a16:creationId xmlns:a16="http://schemas.microsoft.com/office/drawing/2014/main" id="{1EA3FD46-3496-4023-B261-BD14E6CA191F}"/>
              </a:ext>
            </a:extLst>
          </p:cNvPr>
          <p:cNvSpPr>
            <a:spLocks noGrp="1" noChangeArrowheads="1"/>
          </p:cNvSpPr>
          <p:nvPr>
            <p:ph idx="1"/>
          </p:nvPr>
        </p:nvSpPr>
        <p:spPr bwMode="auto">
          <a:xfrm>
            <a:off x="2268538" y="1600200"/>
            <a:ext cx="6407918"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spcBef>
                <a:spcPct val="0"/>
              </a:spcBef>
              <a:buClr>
                <a:srgbClr val="980529"/>
              </a:buClr>
            </a:pPr>
            <a:r>
              <a:rPr lang="en-US" altLang="de-DE" sz="2000" dirty="0">
                <a:latin typeface="Calibri" panose="020F0502020204030204" pitchFamily="34" charset="0"/>
                <a:cs typeface="Calibri" panose="020F0502020204030204" pitchFamily="34" charset="0"/>
              </a:rPr>
              <a:t>Use of MCTs reduces the risk of judicial invalidation or cease and desist orders, as well as of administrative sanctions</a:t>
            </a:r>
          </a:p>
          <a:p>
            <a:pPr>
              <a:spcBef>
                <a:spcPct val="0"/>
              </a:spcBef>
              <a:buClr>
                <a:srgbClr val="980529"/>
              </a:buClr>
            </a:pPr>
            <a:r>
              <a:rPr lang="en-US" altLang="de-DE" sz="2000" dirty="0">
                <a:latin typeface="Calibri" panose="020F0502020204030204" pitchFamily="34" charset="0"/>
                <a:cs typeface="Calibri" panose="020F0502020204030204" pitchFamily="34" charset="0"/>
              </a:rPr>
              <a:t>MCTs should take into account the COM’s model and be aligned with the applicable national law [and usually stipulate the applicable by a choice of law clause]!</a:t>
            </a:r>
          </a:p>
          <a:p>
            <a:pPr marL="0" indent="0">
              <a:spcBef>
                <a:spcPct val="0"/>
              </a:spcBef>
              <a:buClrTx/>
              <a:buNone/>
            </a:pPr>
            <a:endParaRPr lang="en-GB" altLang="de-DE"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238E5BA-5CDA-036D-708D-592CA635AB1E}"/>
              </a:ext>
            </a:extLst>
          </p:cNvPr>
          <p:cNvSpPr txBox="1">
            <a:spLocks noChangeArrowheads="1"/>
          </p:cNvSpPr>
          <p:nvPr/>
        </p:nvSpPr>
        <p:spPr bwMode="auto">
          <a:xfrm>
            <a:off x="2280194" y="708025"/>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de-DE" sz="2000" b="1" kern="1200" dirty="0">
                <a:solidFill>
                  <a:schemeClr val="accent2"/>
                </a:solidFill>
                <a:latin typeface="Calibri" panose="020F0502020204030204" pitchFamily="34" charset="0"/>
                <a:cs typeface="+mn-cs"/>
              </a:rPr>
              <a:t>Preliminary conclusions for drafting data use contracts</a:t>
            </a:r>
          </a:p>
        </p:txBody>
      </p:sp>
    </p:spTree>
    <p:extLst>
      <p:ext uri="{BB962C8B-B14F-4D97-AF65-F5344CB8AC3E}">
        <p14:creationId xmlns:p14="http://schemas.microsoft.com/office/powerpoint/2010/main" val="20730196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3EDE9-CC6F-23C2-95B3-CCF1912307A5}"/>
            </a:ext>
          </a:extLst>
        </p:cNvPr>
        <p:cNvGrpSpPr/>
        <p:nvPr/>
      </p:nvGrpSpPr>
      <p:grpSpPr>
        <a:xfrm>
          <a:off x="0" y="0"/>
          <a:ext cx="0" cy="0"/>
          <a:chOff x="0" y="0"/>
          <a:chExt cx="0" cy="0"/>
        </a:xfrm>
      </p:grpSpPr>
      <p:sp>
        <p:nvSpPr>
          <p:cNvPr id="17409" name="Rectangle 2">
            <a:extLst>
              <a:ext uri="{FF2B5EF4-FFF2-40B4-BE49-F238E27FC236}">
                <a16:creationId xmlns:a16="http://schemas.microsoft.com/office/drawing/2014/main" id="{13B1D83A-5C19-098D-4DC0-9224F7C625A2}"/>
              </a:ext>
            </a:extLst>
          </p:cNvPr>
          <p:cNvSpPr>
            <a:spLocks noGrp="1" noChangeArrowheads="1"/>
          </p:cNvSpPr>
          <p:nvPr>
            <p:ph type="title"/>
          </p:nvPr>
        </p:nvSpPr>
        <p:spPr>
          <a:xfrm>
            <a:off x="304800" y="762000"/>
            <a:ext cx="3160713" cy="673100"/>
          </a:xfrm>
        </p:spPr>
        <p:txBody>
          <a:bodyPr/>
          <a:lstStyle/>
          <a:p>
            <a:pPr eaLnBrk="1" hangingPunct="1"/>
            <a:r>
              <a:rPr lang="de-DE" altLang="de-DE" dirty="0">
                <a:latin typeface="Calibri" panose="020F0502020204030204" pitchFamily="34" charset="0"/>
              </a:rPr>
              <a:t>V. Way Forward</a:t>
            </a:r>
          </a:p>
        </p:txBody>
      </p:sp>
      <p:sp>
        <p:nvSpPr>
          <p:cNvPr id="17410" name="Rectangle 7">
            <a:extLst>
              <a:ext uri="{FF2B5EF4-FFF2-40B4-BE49-F238E27FC236}">
                <a16:creationId xmlns:a16="http://schemas.microsoft.com/office/drawing/2014/main" id="{43875305-2151-C772-BAC9-8AEEC8076276}"/>
              </a:ext>
            </a:extLst>
          </p:cNvPr>
          <p:cNvSpPr>
            <a:spLocks noGrp="1" noChangeArrowheads="1"/>
          </p:cNvSpPr>
          <p:nvPr>
            <p:ph idx="1"/>
          </p:nvPr>
        </p:nvSpPr>
        <p:spPr>
          <a:xfrm>
            <a:off x="2267744" y="1600200"/>
            <a:ext cx="6419056" cy="4525963"/>
          </a:xfrm>
        </p:spPr>
        <p:txBody>
          <a:bodyPr/>
          <a:lstStyle/>
          <a:p>
            <a:pPr eaLnBrk="1" hangingPunct="1"/>
            <a:r>
              <a:rPr lang="en-US" sz="1600" dirty="0">
                <a:latin typeface="Calibri" panose="020F0502020204030204" pitchFamily="34" charset="0"/>
                <a:cs typeface="Calibri" panose="020F0502020204030204" pitchFamily="34" charset="0"/>
              </a:rPr>
              <a:t>Funded by Federal Ministry of Food and Agriculture (BMEL)</a:t>
            </a:r>
          </a:p>
          <a:p>
            <a:pPr eaLnBrk="1" hangingPunct="1"/>
            <a:r>
              <a:rPr lang="en-US" sz="1600" dirty="0">
                <a:latin typeface="Calibri" panose="020F0502020204030204" pitchFamily="34" charset="0"/>
                <a:cs typeface="Calibri" panose="020F0502020204030204" pitchFamily="34" charset="0"/>
              </a:rPr>
              <a:t>Purposes of the project</a:t>
            </a:r>
          </a:p>
          <a:p>
            <a:pPr lvl="1" eaLnBrk="1" hangingPunct="1"/>
            <a:r>
              <a:rPr lang="en-US" sz="1400" dirty="0">
                <a:latin typeface="Calibri" panose="020F0502020204030204" pitchFamily="34" charset="0"/>
                <a:cs typeface="Calibri" panose="020F0502020204030204" pitchFamily="34" charset="0"/>
              </a:rPr>
              <a:t>Establishment of an observatory for contracts for the use of data generated by smart agricultural machinery</a:t>
            </a:r>
          </a:p>
          <a:p>
            <a:pPr lvl="1" eaLnBrk="1" hangingPunct="1"/>
            <a:r>
              <a:rPr lang="de-DE" sz="1400" dirty="0" err="1">
                <a:latin typeface="Calibri" panose="020F0502020204030204" pitchFamily="34" charset="0"/>
                <a:cs typeface="Calibri" panose="020F0502020204030204" pitchFamily="34" charset="0"/>
              </a:rPr>
              <a:t>Disseminating</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of</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knowledge</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of</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the</a:t>
            </a:r>
            <a:r>
              <a:rPr lang="de-DE"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requirements of the Data Act for such machinery and of the BMEL &amp; COM MCTs</a:t>
            </a:r>
          </a:p>
          <a:p>
            <a:pPr lvl="1" eaLnBrk="1" hangingPunct="1"/>
            <a:r>
              <a:rPr lang="en-US" sz="1400" dirty="0">
                <a:latin typeface="Calibri" panose="020F0502020204030204" pitchFamily="34" charset="0"/>
                <a:cs typeface="Calibri" panose="020F0502020204030204" pitchFamily="34" charset="0"/>
              </a:rPr>
              <a:t>Assessment of legal conformity of data flows</a:t>
            </a:r>
          </a:p>
          <a:p>
            <a:pPr lvl="1" eaLnBrk="1" hangingPunct="1"/>
            <a:r>
              <a:rPr lang="en-US" sz="1400" dirty="0">
                <a:latin typeface="Calibri" panose="020F0502020204030204" pitchFamily="34" charset="0"/>
                <a:cs typeface="Calibri" panose="020F0502020204030204" pitchFamily="34" charset="0"/>
              </a:rPr>
              <a:t>Identification of best practices / proposals for the use and refinement of the BMEL MCT</a:t>
            </a:r>
          </a:p>
          <a:p>
            <a:pPr eaLnBrk="1" hangingPunct="1"/>
            <a:r>
              <a:rPr lang="en-US" sz="1600" dirty="0">
                <a:latin typeface="Calibri" panose="020F0502020204030204" pitchFamily="34" charset="0"/>
                <a:cs typeface="Calibri" panose="020F0502020204030204" pitchFamily="34" charset="0"/>
              </a:rPr>
              <a:t>Researchers: Annica </a:t>
            </a:r>
            <a:r>
              <a:rPr lang="en-US" sz="1600" dirty="0" err="1">
                <a:latin typeface="Calibri" panose="020F0502020204030204" pitchFamily="34" charset="0"/>
                <a:cs typeface="Calibri" panose="020F0502020204030204" pitchFamily="34" charset="0"/>
              </a:rPr>
              <a:t>Ahmann</a:t>
            </a:r>
            <a:r>
              <a:rPr lang="en-US" sz="1600" dirty="0">
                <a:latin typeface="Calibri" panose="020F0502020204030204" pitchFamily="34" charset="0"/>
                <a:cs typeface="Calibri" panose="020F0502020204030204" pitchFamily="34" charset="0"/>
              </a:rPr>
              <a:t> &amp; Leo </a:t>
            </a:r>
            <a:r>
              <a:rPr lang="en-US" sz="1600" dirty="0" err="1">
                <a:latin typeface="Calibri" panose="020F0502020204030204" pitchFamily="34" charset="0"/>
                <a:cs typeface="Calibri" panose="020F0502020204030204" pitchFamily="34" charset="0"/>
              </a:rPr>
              <a:t>Kohz</a:t>
            </a:r>
            <a:r>
              <a:rPr lang="en-US" sz="1600" dirty="0">
                <a:latin typeface="Calibri" panose="020F0502020204030204" pitchFamily="34" charset="0"/>
                <a:cs typeface="Calibri" panose="020F0502020204030204" pitchFamily="34" charset="0"/>
              </a:rPr>
              <a:t>;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Project Leaders: Prof. Mary-Rose McGuire &amp; Hans Schulte-</a:t>
            </a:r>
            <a:r>
              <a:rPr lang="en-US" sz="1600" dirty="0" err="1">
                <a:latin typeface="Calibri" panose="020F0502020204030204" pitchFamily="34" charset="0"/>
                <a:cs typeface="Calibri" panose="020F0502020204030204" pitchFamily="34" charset="0"/>
              </a:rPr>
              <a:t>Nölke</a:t>
            </a:r>
            <a:endParaRPr lang="en-GB" sz="1600" dirty="0">
              <a:latin typeface="Calibri" panose="020F0502020204030204" pitchFamily="34" charset="0"/>
              <a:cs typeface="Calibri" panose="020F0502020204030204" pitchFamily="34" charset="0"/>
            </a:endParaRPr>
          </a:p>
          <a:p>
            <a:pPr eaLnBrk="1" hangingPunct="1"/>
            <a:r>
              <a:rPr lang="en-US" sz="1600" dirty="0">
                <a:latin typeface="Calibri" panose="020F0502020204030204" pitchFamily="34" charset="0"/>
                <a:cs typeface="Calibri" panose="020F0502020204030204" pitchFamily="34" charset="0"/>
              </a:rPr>
              <a:t>Project term: October 2024 to September 2027</a:t>
            </a:r>
          </a:p>
          <a:p>
            <a:pPr eaLnBrk="1" hangingPunct="1"/>
            <a:r>
              <a:rPr lang="en-US" altLang="de-DE" sz="1600" dirty="0">
                <a:latin typeface="Calibri" panose="020F0502020204030204" pitchFamily="34" charset="0"/>
                <a:cs typeface="Calibri" panose="020F0502020204030204" pitchFamily="34" charset="0"/>
              </a:rPr>
              <a:t>Project milestones e.g.</a:t>
            </a:r>
          </a:p>
          <a:p>
            <a:pPr lvl="1" eaLnBrk="1" hangingPunct="1"/>
            <a:r>
              <a:rPr lang="en-GB" altLang="de-DE" sz="1400" dirty="0">
                <a:latin typeface="Calibri" panose="020F0502020204030204" pitchFamily="34" charset="0"/>
                <a:cs typeface="Calibri" panose="020F0502020204030204" pitchFamily="34" charset="0"/>
              </a:rPr>
              <a:t>Establishment of an expert and stakeholder group </a:t>
            </a:r>
          </a:p>
          <a:p>
            <a:pPr lvl="1" eaLnBrk="1" hangingPunct="1"/>
            <a:r>
              <a:rPr lang="en-US" altLang="de-DE" sz="1400" dirty="0">
                <a:latin typeface="Calibri" panose="020F0502020204030204" pitchFamily="34" charset="0"/>
                <a:cs typeface="Calibri" panose="020F0502020204030204" pitchFamily="34" charset="0"/>
              </a:rPr>
              <a:t>Survey / collection of T&amp;Cs used in practice </a:t>
            </a:r>
            <a:r>
              <a:rPr lang="en-GB" altLang="de-DE" sz="1400" dirty="0">
                <a:latin typeface="Calibri" panose="020F0502020204030204" pitchFamily="34" charset="0"/>
                <a:cs typeface="Calibri" panose="020F0502020204030204" pitchFamily="34" charset="0"/>
              </a:rPr>
              <a:t>from manufactures, data owners, farmers etc.</a:t>
            </a:r>
          </a:p>
          <a:p>
            <a:pPr lvl="1" eaLnBrk="1" hangingPunct="1"/>
            <a:r>
              <a:rPr lang="en-GB" altLang="de-DE" sz="1400" dirty="0">
                <a:latin typeface="Calibri" panose="020F0502020204030204" pitchFamily="34" charset="0"/>
                <a:cs typeface="Calibri" panose="020F0502020204030204" pitchFamily="34" charset="0"/>
              </a:rPr>
              <a:t>Expert and stakeholder workshops</a:t>
            </a:r>
          </a:p>
          <a:p>
            <a:pPr lvl="1" eaLnBrk="1" hangingPunct="1"/>
            <a:r>
              <a:rPr lang="en-US" altLang="de-DE" sz="1400" dirty="0">
                <a:latin typeface="Calibri" panose="020F0502020204030204" pitchFamily="34" charset="0"/>
                <a:cs typeface="Calibri" panose="020F0502020204030204" pitchFamily="34" charset="0"/>
              </a:rPr>
              <a:t>Elaboration of proposals for the BMEL MCT</a:t>
            </a:r>
            <a:endParaRPr lang="en-GB" altLang="de-DE" sz="1400" dirty="0">
              <a:latin typeface="Calibri" panose="020F0502020204030204" pitchFamily="34" charset="0"/>
              <a:cs typeface="Calibri" panose="020F0502020204030204" pitchFamily="34" charset="0"/>
            </a:endParaRPr>
          </a:p>
        </p:txBody>
      </p:sp>
      <p:sp>
        <p:nvSpPr>
          <p:cNvPr id="17411" name="Textplatzhalter 4">
            <a:extLst>
              <a:ext uri="{FF2B5EF4-FFF2-40B4-BE49-F238E27FC236}">
                <a16:creationId xmlns:a16="http://schemas.microsoft.com/office/drawing/2014/main" id="{C8ED5EE5-91BC-B500-2FD5-CE03F94CE55A}"/>
              </a:ext>
            </a:extLst>
          </p:cNvPr>
          <p:cNvSpPr>
            <a:spLocks noGrp="1" noChangeArrowheads="1"/>
          </p:cNvSpPr>
          <p:nvPr>
            <p:ph type="body" sz="half" idx="2"/>
          </p:nvPr>
        </p:nvSpPr>
        <p:spPr>
          <a:xfrm>
            <a:off x="304800" y="1600200"/>
            <a:ext cx="1746920" cy="4538663"/>
          </a:xfrm>
        </p:spPr>
        <p:txBody>
          <a:bodyPr/>
          <a:lstStyle/>
          <a:p>
            <a:endParaRPr lang="de-DE" altLang="de-DE" sz="1200" i="1" dirty="0">
              <a:solidFill>
                <a:srgbClr val="FF6600"/>
              </a:solidFill>
              <a:latin typeface="Calibri" panose="020F0502020204030204" pitchFamily="34" charset="0"/>
            </a:endParaRPr>
          </a:p>
        </p:txBody>
      </p:sp>
      <p:sp>
        <p:nvSpPr>
          <p:cNvPr id="17412" name="Fußzeilenplatzhalter 3">
            <a:extLst>
              <a:ext uri="{FF2B5EF4-FFF2-40B4-BE49-F238E27FC236}">
                <a16:creationId xmlns:a16="http://schemas.microsoft.com/office/drawing/2014/main" id="{C640E5A2-D977-485C-6C37-43061EDB992B}"/>
              </a:ext>
            </a:extLst>
          </p:cNvPr>
          <p:cNvSpPr txBox="1">
            <a:spLocks/>
          </p:cNvSpPr>
          <p:nvPr/>
        </p:nvSpPr>
        <p:spPr bwMode="auto">
          <a:xfrm>
            <a:off x="152400" y="6597352"/>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1C4CFAE2-60BD-7D17-12BB-9AF83C46B1C1}"/>
              </a:ext>
            </a:extLst>
          </p:cNvPr>
          <p:cNvSpPr txBox="1">
            <a:spLocks noChangeArrowheads="1"/>
          </p:cNvSpPr>
          <p:nvPr/>
        </p:nvSpPr>
        <p:spPr bwMode="auto">
          <a:xfrm>
            <a:off x="2240361" y="752257"/>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dirty="0">
                <a:solidFill>
                  <a:schemeClr val="accent2"/>
                </a:solidFill>
                <a:latin typeface="Calibri" panose="020F0502020204030204" pitchFamily="34" charset="0"/>
              </a:rPr>
              <a:t>The </a:t>
            </a:r>
            <a:r>
              <a:rPr lang="de-DE" altLang="de-DE" sz="2000" b="1" dirty="0" err="1">
                <a:solidFill>
                  <a:schemeClr val="accent2"/>
                </a:solidFill>
                <a:latin typeface="Calibri" panose="020F0502020204030204" pitchFamily="34" charset="0"/>
              </a:rPr>
              <a:t>AgriData</a:t>
            </a:r>
            <a:r>
              <a:rPr lang="de-DE" altLang="de-DE" sz="2000" b="1" dirty="0">
                <a:solidFill>
                  <a:schemeClr val="accent2"/>
                </a:solidFill>
                <a:latin typeface="Calibri" panose="020F0502020204030204" pitchFamily="34" charset="0"/>
              </a:rPr>
              <a:t>-Observatory</a:t>
            </a:r>
          </a:p>
        </p:txBody>
      </p:sp>
      <p:pic>
        <p:nvPicPr>
          <p:cNvPr id="9" name="Grafik 8">
            <a:extLst>
              <a:ext uri="{FF2B5EF4-FFF2-40B4-BE49-F238E27FC236}">
                <a16:creationId xmlns:a16="http://schemas.microsoft.com/office/drawing/2014/main" id="{4308EBC9-200B-48FC-B825-4537BB0590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802" y="2515816"/>
            <a:ext cx="1892300" cy="939800"/>
          </a:xfrm>
          <a:prstGeom prst="rect">
            <a:avLst/>
          </a:prstGeom>
        </p:spPr>
      </p:pic>
      <p:pic>
        <p:nvPicPr>
          <p:cNvPr id="11" name="Picture 2">
            <a:extLst>
              <a:ext uri="{FF2B5EF4-FFF2-40B4-BE49-F238E27FC236}">
                <a16:creationId xmlns:a16="http://schemas.microsoft.com/office/drawing/2014/main" id="{0CD36BAC-5B2E-48FA-A27D-5CC9633A7D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600200"/>
            <a:ext cx="2051720" cy="75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64186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79299-F096-5E45-AF3E-1E1FC45174FC}"/>
            </a:ext>
          </a:extLst>
        </p:cNvPr>
        <p:cNvGrpSpPr/>
        <p:nvPr/>
      </p:nvGrpSpPr>
      <p:grpSpPr>
        <a:xfrm>
          <a:off x="0" y="0"/>
          <a:ext cx="0" cy="0"/>
          <a:chOff x="0" y="0"/>
          <a:chExt cx="0" cy="0"/>
        </a:xfrm>
      </p:grpSpPr>
      <p:sp>
        <p:nvSpPr>
          <p:cNvPr id="17409" name="Rectangle 2">
            <a:extLst>
              <a:ext uri="{FF2B5EF4-FFF2-40B4-BE49-F238E27FC236}">
                <a16:creationId xmlns:a16="http://schemas.microsoft.com/office/drawing/2014/main" id="{F1B4FFC5-704C-C357-65CA-AE99B3BB8EA8}"/>
              </a:ext>
            </a:extLst>
          </p:cNvPr>
          <p:cNvSpPr>
            <a:spLocks noGrp="1" noChangeArrowheads="1"/>
          </p:cNvSpPr>
          <p:nvPr>
            <p:ph type="title"/>
          </p:nvPr>
        </p:nvSpPr>
        <p:spPr>
          <a:xfrm>
            <a:off x="304800" y="762000"/>
            <a:ext cx="3160713" cy="673100"/>
          </a:xfrm>
        </p:spPr>
        <p:txBody>
          <a:bodyPr/>
          <a:lstStyle/>
          <a:p>
            <a:pPr eaLnBrk="1" hangingPunct="1"/>
            <a:r>
              <a:rPr lang="de-DE" altLang="de-DE" dirty="0">
                <a:latin typeface="Calibri" panose="020F0502020204030204" pitchFamily="34" charset="0"/>
              </a:rPr>
              <a:t>V. Way Forward</a:t>
            </a:r>
          </a:p>
        </p:txBody>
      </p:sp>
      <p:sp>
        <p:nvSpPr>
          <p:cNvPr id="17410" name="Rectangle 7">
            <a:extLst>
              <a:ext uri="{FF2B5EF4-FFF2-40B4-BE49-F238E27FC236}">
                <a16:creationId xmlns:a16="http://schemas.microsoft.com/office/drawing/2014/main" id="{AE40BC95-C922-0298-C765-A2D4A28868FD}"/>
              </a:ext>
            </a:extLst>
          </p:cNvPr>
          <p:cNvSpPr>
            <a:spLocks noGrp="1" noChangeArrowheads="1"/>
          </p:cNvSpPr>
          <p:nvPr>
            <p:ph idx="1"/>
          </p:nvPr>
        </p:nvSpPr>
        <p:spPr>
          <a:xfrm>
            <a:off x="2267744" y="1600200"/>
            <a:ext cx="6419056" cy="4525963"/>
          </a:xfrm>
        </p:spPr>
        <p:txBody>
          <a:bodyPr/>
          <a:lstStyle/>
          <a:p>
            <a:pPr marL="0" indent="0" eaLnBrk="1" hangingPunct="1">
              <a:spcBef>
                <a:spcPts val="0"/>
              </a:spcBef>
              <a:buNone/>
            </a:pPr>
            <a:r>
              <a:rPr lang="en-GB" sz="2000" b="1" dirty="0">
                <a:latin typeface="Calibri" panose="020F0502020204030204" pitchFamily="34" charset="0"/>
                <a:cs typeface="Calibri" panose="020F0502020204030204" pitchFamily="34" charset="0"/>
              </a:rPr>
              <a:t>How can I participate?</a:t>
            </a:r>
          </a:p>
          <a:p>
            <a:pPr eaLnBrk="1" hangingPunct="1">
              <a:spcBef>
                <a:spcPts val="0"/>
              </a:spcBef>
            </a:pPr>
            <a:r>
              <a:rPr lang="en-US" sz="2000" dirty="0">
                <a:latin typeface="Calibri" panose="020F0502020204030204" pitchFamily="34" charset="0"/>
                <a:cs typeface="Calibri" panose="020F0502020204030204" pitchFamily="34" charset="0"/>
              </a:rPr>
              <a:t>Joining the expert and stakeholder group to discuss MCTs </a:t>
            </a:r>
            <a:endParaRPr lang="en-US" altLang="de-DE" sz="2000" dirty="0">
              <a:latin typeface="Calibri" panose="020F0502020204030204" pitchFamily="34" charset="0"/>
              <a:cs typeface="Calibri" panose="020F0502020204030204" pitchFamily="34" charset="0"/>
            </a:endParaRPr>
          </a:p>
          <a:p>
            <a:pPr eaLnBrk="1" hangingPunct="1">
              <a:spcBef>
                <a:spcPts val="0"/>
              </a:spcBef>
            </a:pPr>
            <a:r>
              <a:rPr lang="en-US" altLang="de-DE" sz="2000" dirty="0">
                <a:latin typeface="Calibri" panose="020F0502020204030204" pitchFamily="34" charset="0"/>
                <a:cs typeface="Calibri" panose="020F0502020204030204" pitchFamily="34" charset="0"/>
              </a:rPr>
              <a:t>Contributing / disclosing T&amp;Cs used in practice</a:t>
            </a:r>
          </a:p>
          <a:p>
            <a:pPr eaLnBrk="1" hangingPunct="1">
              <a:spcBef>
                <a:spcPts val="0"/>
              </a:spcBef>
            </a:pPr>
            <a:r>
              <a:rPr lang="en-US" altLang="de-DE" sz="2000" dirty="0">
                <a:latin typeface="Calibri" panose="020F0502020204030204" pitchFamily="34" charset="0"/>
                <a:cs typeface="Calibri" panose="020F0502020204030204" pitchFamily="34" charset="0"/>
              </a:rPr>
              <a:t>Any other ideas </a:t>
            </a:r>
          </a:p>
          <a:p>
            <a:pPr marL="0" indent="0" eaLnBrk="1" hangingPunct="1">
              <a:spcBef>
                <a:spcPts val="0"/>
              </a:spcBef>
              <a:buNone/>
            </a:pPr>
            <a:endParaRPr lang="en-US" sz="2000" dirty="0">
              <a:latin typeface="Calibri" panose="020F0502020204030204" pitchFamily="34" charset="0"/>
              <a:cs typeface="Calibri" panose="020F0502020204030204" pitchFamily="34" charset="0"/>
            </a:endParaRPr>
          </a:p>
          <a:p>
            <a:pPr marL="0" indent="0" eaLnBrk="1" hangingPunct="1">
              <a:spcBef>
                <a:spcPts val="0"/>
              </a:spcBef>
              <a:buNone/>
            </a:pPr>
            <a:endParaRPr lang="en-US" sz="2000" dirty="0">
              <a:latin typeface="Calibri" panose="020F0502020204030204" pitchFamily="34" charset="0"/>
              <a:cs typeface="Calibri" panose="020F0502020204030204" pitchFamily="34" charset="0"/>
            </a:endParaRPr>
          </a:p>
          <a:p>
            <a:pPr marL="0" indent="0" eaLnBrk="1" hangingPunct="1">
              <a:spcBef>
                <a:spcPts val="0"/>
              </a:spcBef>
              <a:buNone/>
            </a:pPr>
            <a:r>
              <a:rPr lang="en-US" sz="2000" dirty="0">
                <a:latin typeface="Calibri" panose="020F0502020204030204" pitchFamily="34" charset="0"/>
                <a:cs typeface="Calibri" panose="020F0502020204030204" pitchFamily="34" charset="0"/>
              </a:rPr>
              <a:t>Please contact us, by all means, e.g. </a:t>
            </a:r>
          </a:p>
          <a:p>
            <a:pPr eaLnBrk="1" hangingPunct="1">
              <a:spcBef>
                <a:spcPts val="0"/>
              </a:spcBef>
            </a:pPr>
            <a:r>
              <a:rPr lang="en-US" sz="2000" dirty="0">
                <a:latin typeface="Calibri" panose="020F0502020204030204" pitchFamily="34" charset="0"/>
                <a:cs typeface="Calibri" panose="020F0502020204030204" pitchFamily="34" charset="0"/>
              </a:rPr>
              <a:t>Via our website</a:t>
            </a:r>
          </a:p>
          <a:p>
            <a:pPr eaLnBrk="1" hangingPunct="1">
              <a:spcBef>
                <a:spcPts val="0"/>
              </a:spcBef>
            </a:pPr>
            <a:r>
              <a:rPr lang="en-US" sz="2000" dirty="0">
                <a:latin typeface="Calibri" panose="020F0502020204030204" pitchFamily="34" charset="0"/>
                <a:cs typeface="Calibri" panose="020F0502020204030204" pitchFamily="34" charset="0"/>
              </a:rPr>
              <a:t>By email at </a:t>
            </a:r>
            <a:r>
              <a:rPr lang="en-US" sz="2000" dirty="0">
                <a:latin typeface="Calibri" panose="020F0502020204030204" pitchFamily="34" charset="0"/>
                <a:cs typeface="Calibri" panose="020F0502020204030204" pitchFamily="34" charset="0"/>
                <a:hlinkClick r:id="rId3"/>
              </a:rPr>
              <a:t>dataeconomy@uos.de</a:t>
            </a:r>
            <a:endParaRPr lang="en-US" sz="2000" dirty="0">
              <a:latin typeface="Calibri" panose="020F0502020204030204" pitchFamily="34" charset="0"/>
              <a:cs typeface="Calibri" panose="020F0502020204030204" pitchFamily="34" charset="0"/>
            </a:endParaRPr>
          </a:p>
          <a:p>
            <a:pPr eaLnBrk="1" hangingPunct="1">
              <a:spcBef>
                <a:spcPts val="0"/>
              </a:spcBef>
            </a:pPr>
            <a:r>
              <a:rPr lang="en-US" altLang="de-DE" sz="2000" dirty="0">
                <a:latin typeface="Calibri" panose="020F0502020204030204" pitchFamily="34" charset="0"/>
                <a:cs typeface="Calibri" panose="020F0502020204030204" pitchFamily="34" charset="0"/>
              </a:rPr>
              <a:t>By approaching those who are present, i.e. </a:t>
            </a:r>
          </a:p>
          <a:p>
            <a:pPr marL="0" indent="0" defTabSz="355600" eaLnBrk="1" hangingPunct="1">
              <a:spcBef>
                <a:spcPts val="0"/>
              </a:spcBef>
              <a:buNone/>
            </a:pPr>
            <a:r>
              <a:rPr lang="en-US" sz="2000" dirty="0">
                <a:latin typeface="Calibri" panose="020F0502020204030204" pitchFamily="34" charset="0"/>
                <a:cs typeface="Calibri" panose="020F0502020204030204" pitchFamily="34" charset="0"/>
              </a:rPr>
              <a:t>	Annica </a:t>
            </a:r>
            <a:r>
              <a:rPr lang="en-US" sz="2000" dirty="0" err="1">
                <a:latin typeface="Calibri" panose="020F0502020204030204" pitchFamily="34" charset="0"/>
                <a:cs typeface="Calibri" panose="020F0502020204030204" pitchFamily="34" charset="0"/>
              </a:rPr>
              <a:t>Ahmann</a:t>
            </a:r>
            <a:r>
              <a:rPr lang="en-US" sz="2000" dirty="0">
                <a:latin typeface="Calibri" panose="020F0502020204030204" pitchFamily="34" charset="0"/>
                <a:cs typeface="Calibri" panose="020F0502020204030204" pitchFamily="34" charset="0"/>
              </a:rPr>
              <a:t>, Leo </a:t>
            </a:r>
            <a:r>
              <a:rPr lang="en-US" sz="2000" dirty="0" err="1">
                <a:latin typeface="Calibri" panose="020F0502020204030204" pitchFamily="34" charset="0"/>
                <a:cs typeface="Calibri" panose="020F0502020204030204" pitchFamily="34" charset="0"/>
              </a:rPr>
              <a:t>Kohz</a:t>
            </a:r>
            <a:r>
              <a:rPr lang="en-US" sz="2000" dirty="0">
                <a:latin typeface="Calibri" panose="020F0502020204030204" pitchFamily="34" charset="0"/>
                <a:cs typeface="Calibri" panose="020F0502020204030204" pitchFamily="34" charset="0"/>
              </a:rPr>
              <a:t>, Mary-Rose McGuire or</a:t>
            </a:r>
          </a:p>
          <a:p>
            <a:pPr marL="0" indent="0" defTabSz="355600" eaLnBrk="1" hangingPunct="1">
              <a:spcBef>
                <a:spcPts val="0"/>
              </a:spcBef>
              <a:buNone/>
            </a:pPr>
            <a:r>
              <a:rPr lang="en-US" sz="2000" dirty="0">
                <a:latin typeface="Calibri" panose="020F0502020204030204" pitchFamily="34" charset="0"/>
                <a:cs typeface="Calibri" panose="020F0502020204030204" pitchFamily="34" charset="0"/>
              </a:rPr>
              <a:t>	Hans Schulte-</a:t>
            </a:r>
            <a:r>
              <a:rPr lang="en-US" sz="2000" dirty="0" err="1">
                <a:latin typeface="Calibri" panose="020F0502020204030204" pitchFamily="34" charset="0"/>
                <a:cs typeface="Calibri" panose="020F0502020204030204" pitchFamily="34" charset="0"/>
              </a:rPr>
              <a:t>Nölke</a:t>
            </a:r>
            <a:endParaRPr lang="en-GB" sz="2000" dirty="0">
              <a:latin typeface="Calibri" panose="020F0502020204030204" pitchFamily="34" charset="0"/>
              <a:cs typeface="Calibri" panose="020F0502020204030204" pitchFamily="34" charset="0"/>
            </a:endParaRPr>
          </a:p>
          <a:p>
            <a:pPr marL="0" indent="0" eaLnBrk="1" hangingPunct="1">
              <a:buNone/>
            </a:pPr>
            <a:endParaRPr lang="en-GB" altLang="de-DE" sz="2000" dirty="0">
              <a:latin typeface="Calibri" panose="020F0502020204030204" pitchFamily="34" charset="0"/>
              <a:cs typeface="Calibri" panose="020F0502020204030204" pitchFamily="34" charset="0"/>
            </a:endParaRPr>
          </a:p>
          <a:p>
            <a:pPr eaLnBrk="1" hangingPunct="1"/>
            <a:endParaRPr lang="en-GB" altLang="de-DE" sz="2000" dirty="0">
              <a:latin typeface="Calibri" panose="020F0502020204030204" pitchFamily="34" charset="0"/>
              <a:cs typeface="Calibri" panose="020F0502020204030204" pitchFamily="34" charset="0"/>
            </a:endParaRPr>
          </a:p>
        </p:txBody>
      </p:sp>
      <p:sp>
        <p:nvSpPr>
          <p:cNvPr id="17411" name="Textplatzhalter 4">
            <a:extLst>
              <a:ext uri="{FF2B5EF4-FFF2-40B4-BE49-F238E27FC236}">
                <a16:creationId xmlns:a16="http://schemas.microsoft.com/office/drawing/2014/main" id="{06CC3ACE-A50C-20A3-84EC-8792833F0119}"/>
              </a:ext>
            </a:extLst>
          </p:cNvPr>
          <p:cNvSpPr>
            <a:spLocks noGrp="1" noChangeArrowheads="1"/>
          </p:cNvSpPr>
          <p:nvPr>
            <p:ph type="body" sz="half" idx="2"/>
          </p:nvPr>
        </p:nvSpPr>
        <p:spPr>
          <a:xfrm>
            <a:off x="304800" y="1600200"/>
            <a:ext cx="1746920" cy="4538663"/>
          </a:xfrm>
        </p:spPr>
        <p:txBody>
          <a:bodyPr/>
          <a:lstStyle/>
          <a:p>
            <a:r>
              <a:rPr lang="de-DE" altLang="de-DE" sz="1600" i="1" dirty="0">
                <a:latin typeface="Calibri" panose="020F0502020204030204" pitchFamily="34" charset="0"/>
              </a:rPr>
              <a:t>Email:</a:t>
            </a:r>
          </a:p>
        </p:txBody>
      </p:sp>
      <p:sp>
        <p:nvSpPr>
          <p:cNvPr id="17412" name="Fußzeilenplatzhalter 3">
            <a:extLst>
              <a:ext uri="{FF2B5EF4-FFF2-40B4-BE49-F238E27FC236}">
                <a16:creationId xmlns:a16="http://schemas.microsoft.com/office/drawing/2014/main" id="{5A5CA070-D1C7-8A2C-1A2A-CA993CC6EBF2}"/>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8F7553E0-7720-4569-BCC0-5ADD53487678}"/>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dirty="0">
                <a:solidFill>
                  <a:schemeClr val="accent2"/>
                </a:solidFill>
                <a:latin typeface="Calibri" panose="020F0502020204030204" pitchFamily="34" charset="0"/>
              </a:rPr>
              <a:t>The </a:t>
            </a:r>
            <a:r>
              <a:rPr lang="de-DE" altLang="de-DE" sz="2000" b="1" dirty="0" err="1">
                <a:solidFill>
                  <a:schemeClr val="accent2"/>
                </a:solidFill>
                <a:latin typeface="Calibri" panose="020F0502020204030204" pitchFamily="34" charset="0"/>
              </a:rPr>
              <a:t>AgriData</a:t>
            </a:r>
            <a:r>
              <a:rPr lang="de-DE" altLang="de-DE" sz="2000" b="1" dirty="0">
                <a:solidFill>
                  <a:schemeClr val="accent2"/>
                </a:solidFill>
                <a:latin typeface="Calibri" panose="020F0502020204030204" pitchFamily="34" charset="0"/>
              </a:rPr>
              <a:t>-Observatory</a:t>
            </a:r>
          </a:p>
        </p:txBody>
      </p:sp>
      <p:pic>
        <p:nvPicPr>
          <p:cNvPr id="2" name="Grafik 1">
            <a:extLst>
              <a:ext uri="{FF2B5EF4-FFF2-40B4-BE49-F238E27FC236}">
                <a16:creationId xmlns:a16="http://schemas.microsoft.com/office/drawing/2014/main" id="{4C5C6170-2F2D-4964-9451-37E3D0736E4A}"/>
              </a:ext>
            </a:extLst>
          </p:cNvPr>
          <p:cNvPicPr>
            <a:picLocks noChangeAspect="1"/>
          </p:cNvPicPr>
          <p:nvPr/>
        </p:nvPicPr>
        <p:blipFill>
          <a:blip r:embed="rId4"/>
          <a:stretch>
            <a:fillRect/>
          </a:stretch>
        </p:blipFill>
        <p:spPr>
          <a:xfrm>
            <a:off x="235948" y="1852816"/>
            <a:ext cx="1808852" cy="1826345"/>
          </a:xfrm>
          <a:prstGeom prst="rect">
            <a:avLst/>
          </a:prstGeom>
        </p:spPr>
      </p:pic>
      <p:pic>
        <p:nvPicPr>
          <p:cNvPr id="3" name="Grafik 2" descr="Ein Bild, das Text, Schrift, Grafiken, Screenshot enthält.&#10;&#10;Automatisch generierte Beschreibung">
            <a:extLst>
              <a:ext uri="{FF2B5EF4-FFF2-40B4-BE49-F238E27FC236}">
                <a16:creationId xmlns:a16="http://schemas.microsoft.com/office/drawing/2014/main" id="{407F924F-BA88-75F7-C7EA-0086E36C68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4800" y="-3600"/>
            <a:ext cx="2059200" cy="641369"/>
          </a:xfrm>
          <a:prstGeom prst="rect">
            <a:avLst/>
          </a:prstGeom>
        </p:spPr>
      </p:pic>
    </p:spTree>
    <p:extLst>
      <p:ext uri="{BB962C8B-B14F-4D97-AF65-F5344CB8AC3E}">
        <p14:creationId xmlns:p14="http://schemas.microsoft.com/office/powerpoint/2010/main" val="3240558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88258194-D4BC-6210-31F6-7E33685C20EC}"/>
              </a:ext>
            </a:extLst>
          </p:cNvPr>
          <p:cNvSpPr>
            <a:spLocks noGrp="1" noChangeArrowheads="1"/>
          </p:cNvSpPr>
          <p:nvPr>
            <p:ph type="title"/>
          </p:nvPr>
        </p:nvSpPr>
        <p:spPr>
          <a:xfrm>
            <a:off x="304801" y="762000"/>
            <a:ext cx="2683024" cy="673100"/>
          </a:xfrm>
        </p:spPr>
        <p:txBody>
          <a:bodyPr/>
          <a:lstStyle/>
          <a:p>
            <a:pPr eaLnBrk="1" hangingPunct="1"/>
            <a:r>
              <a:rPr lang="de-DE" altLang="de-DE" dirty="0">
                <a:solidFill>
                  <a:srgbClr val="980529"/>
                </a:solidFill>
                <a:latin typeface="Calibri" panose="020F0502020204030204" pitchFamily="34" charset="0"/>
              </a:rPr>
              <a:t>Sources</a:t>
            </a:r>
          </a:p>
        </p:txBody>
      </p:sp>
      <p:sp>
        <p:nvSpPr>
          <p:cNvPr id="19458" name="Rectangle 7">
            <a:extLst>
              <a:ext uri="{FF2B5EF4-FFF2-40B4-BE49-F238E27FC236}">
                <a16:creationId xmlns:a16="http://schemas.microsoft.com/office/drawing/2014/main" id="{FF58E050-390A-E8C2-D081-4B70B2EC6B56}"/>
              </a:ext>
            </a:extLst>
          </p:cNvPr>
          <p:cNvSpPr>
            <a:spLocks noGrp="1" noChangeArrowheads="1"/>
          </p:cNvSpPr>
          <p:nvPr>
            <p:ph idx="1"/>
          </p:nvPr>
        </p:nvSpPr>
        <p:spPr>
          <a:xfrm>
            <a:off x="3200400" y="1600200"/>
            <a:ext cx="5638800" cy="4525963"/>
          </a:xfrm>
        </p:spPr>
        <p:txBody>
          <a:bodyPr/>
          <a:lstStyle/>
          <a:p>
            <a:pPr marL="0" lvl="1" indent="0">
              <a:buNone/>
            </a:pPr>
            <a:br>
              <a:rPr lang="de-DE" altLang="de-DE" sz="2000">
                <a:latin typeface="Calibri" panose="020F0502020204030204" pitchFamily="34" charset="0"/>
              </a:rPr>
            </a:br>
            <a:br>
              <a:rPr lang="de-DE" altLang="de-DE" sz="2000">
                <a:latin typeface="Calibri" panose="020F0502020204030204" pitchFamily="34" charset="0"/>
              </a:rPr>
            </a:br>
            <a:endParaRPr lang="de-DE" altLang="de-DE" sz="2000">
              <a:latin typeface="Calibri" panose="020F0502020204030204" pitchFamily="34" charset="0"/>
            </a:endParaRPr>
          </a:p>
          <a:p>
            <a:pPr marL="0" lvl="1" indent="0">
              <a:buNone/>
            </a:pPr>
            <a:endParaRPr lang="de-DE" altLang="de-DE" sz="2000">
              <a:latin typeface="Calibri" panose="020F0502020204030204" pitchFamily="34" charset="0"/>
            </a:endParaRPr>
          </a:p>
          <a:p>
            <a:pPr marL="0" lvl="1" indent="0">
              <a:buNone/>
            </a:pPr>
            <a:endParaRPr lang="de-DE" altLang="de-DE" sz="2000">
              <a:latin typeface="Calibri" panose="020F0502020204030204" pitchFamily="34" charset="0"/>
            </a:endParaRPr>
          </a:p>
        </p:txBody>
      </p:sp>
      <p:sp>
        <p:nvSpPr>
          <p:cNvPr id="19459" name="Textplatzhalter 4">
            <a:extLst>
              <a:ext uri="{FF2B5EF4-FFF2-40B4-BE49-F238E27FC236}">
                <a16:creationId xmlns:a16="http://schemas.microsoft.com/office/drawing/2014/main" id="{B8AFA872-B019-2785-4AE7-51D9ECBD7082}"/>
              </a:ext>
            </a:extLst>
          </p:cNvPr>
          <p:cNvSpPr>
            <a:spLocks noGrp="1" noChangeArrowheads="1"/>
          </p:cNvSpPr>
          <p:nvPr>
            <p:ph type="body" sz="half" idx="2"/>
          </p:nvPr>
        </p:nvSpPr>
        <p:spPr>
          <a:xfrm>
            <a:off x="304800" y="1600200"/>
            <a:ext cx="2514600" cy="4538663"/>
          </a:xfrm>
        </p:spPr>
        <p:txBody>
          <a:bodyPr/>
          <a:lstStyle/>
          <a:p>
            <a:endParaRPr lang="de-DE" altLang="de-DE" sz="1200" i="1">
              <a:solidFill>
                <a:srgbClr val="FF6600"/>
              </a:solidFill>
              <a:latin typeface="Calibri" panose="020F0502020204030204" pitchFamily="34" charset="0"/>
            </a:endParaRPr>
          </a:p>
          <a:p>
            <a:endParaRPr lang="de-DE" altLang="de-DE" sz="1200" i="1">
              <a:solidFill>
                <a:srgbClr val="FF6600"/>
              </a:solidFill>
              <a:latin typeface="Calibri" panose="020F0502020204030204" pitchFamily="34" charset="0"/>
            </a:endParaRPr>
          </a:p>
        </p:txBody>
      </p:sp>
      <p:sp>
        <p:nvSpPr>
          <p:cNvPr id="19460" name="Fußzeilenplatzhalter 3">
            <a:extLst>
              <a:ext uri="{FF2B5EF4-FFF2-40B4-BE49-F238E27FC236}">
                <a16:creationId xmlns:a16="http://schemas.microsoft.com/office/drawing/2014/main" id="{85DDD1FA-6B53-12C4-1B77-80BB2D7C7E39}"/>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2" name="Rectangle 7">
            <a:extLst>
              <a:ext uri="{FF2B5EF4-FFF2-40B4-BE49-F238E27FC236}">
                <a16:creationId xmlns:a16="http://schemas.microsoft.com/office/drawing/2014/main" id="{584FB36F-7CE4-B4D6-9C22-3B7174BA1071}"/>
              </a:ext>
            </a:extLst>
          </p:cNvPr>
          <p:cNvSpPr txBox="1">
            <a:spLocks noChangeArrowheads="1"/>
          </p:cNvSpPr>
          <p:nvPr/>
        </p:nvSpPr>
        <p:spPr bwMode="auto">
          <a:xfrm>
            <a:off x="827584" y="1606360"/>
            <a:ext cx="7776864" cy="492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6pPr>
            <a:lvl7pPr marL="29718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7pPr>
            <a:lvl8pPr marL="34290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8pPr>
            <a:lvl9pPr marL="38862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9pPr>
          </a:lstStyle>
          <a:p>
            <a:pPr algn="l">
              <a:spcBef>
                <a:spcPts val="0"/>
              </a:spcBef>
              <a:spcAft>
                <a:spcPts val="600"/>
              </a:spcAft>
              <a:buFont typeface="Arial" panose="020B0604020202020204" pitchFamily="34" charset="0"/>
              <a:buChar char="•"/>
            </a:pPr>
            <a:r>
              <a:rPr lang="de-DE" sz="1600" b="0" i="1" u="none" strike="noStrike" dirty="0">
                <a:solidFill>
                  <a:srgbClr val="000000"/>
                </a:solidFill>
                <a:effectLst/>
                <a:latin typeface="Calibri" panose="020F0502020204030204" pitchFamily="34" charset="0"/>
                <a:cs typeface="Calibri" panose="020F0502020204030204" pitchFamily="34" charset="0"/>
              </a:rPr>
              <a:t>Antoine</a:t>
            </a:r>
            <a:r>
              <a:rPr lang="de-DE" sz="1600" b="0" i="0" u="none" strike="noStrike" dirty="0">
                <a:solidFill>
                  <a:srgbClr val="000000"/>
                </a:solidFill>
                <a:effectLst/>
                <a:latin typeface="Calibri" panose="020F0502020204030204" pitchFamily="34" charset="0"/>
                <a:cs typeface="Calibri" panose="020F0502020204030204" pitchFamily="34" charset="0"/>
              </a:rPr>
              <a:t>, Datenzugang im Spannungsfeld zwischen DSGVO, Geschäftsgeheimnisschutz und Datenbankherstellerrecht: Achillesferse des Data Act in der Praxis?, CR 2024, 73</a:t>
            </a:r>
          </a:p>
          <a:p>
            <a:pPr algn="l">
              <a:spcBef>
                <a:spcPts val="0"/>
              </a:spcBef>
              <a:spcAft>
                <a:spcPts val="600"/>
              </a:spcAft>
              <a:buFont typeface="Arial" panose="020B0604020202020204" pitchFamily="34" charset="0"/>
              <a:buChar char="•"/>
            </a:pPr>
            <a:r>
              <a:rPr lang="de-DE" sz="1600" b="0" i="1" u="none" strike="noStrike" dirty="0">
                <a:solidFill>
                  <a:srgbClr val="000000"/>
                </a:solidFill>
                <a:effectLst/>
                <a:latin typeface="Calibri" panose="020F0502020204030204" pitchFamily="34" charset="0"/>
                <a:cs typeface="Calibri" panose="020F0502020204030204" pitchFamily="34" charset="0"/>
              </a:rPr>
              <a:t>Czychowski</a:t>
            </a:r>
            <a:r>
              <a:rPr lang="de-DE" sz="1600" b="0" i="0" u="none" strike="noStrike" dirty="0">
                <a:solidFill>
                  <a:srgbClr val="000000"/>
                </a:solidFill>
                <a:effectLst/>
                <a:latin typeface="Calibri" panose="020F0502020204030204" pitchFamily="34" charset="0"/>
                <a:cs typeface="Calibri" panose="020F0502020204030204" pitchFamily="34" charset="0"/>
              </a:rPr>
              <a:t>, Shaping </a:t>
            </a:r>
            <a:r>
              <a:rPr lang="de-DE" sz="1600" b="0" i="0" u="none" strike="noStrike" dirty="0" err="1">
                <a:solidFill>
                  <a:srgbClr val="000000"/>
                </a:solidFill>
                <a:effectLst/>
                <a:latin typeface="Calibri" panose="020F0502020204030204" pitchFamily="34" charset="0"/>
                <a:cs typeface="Calibri" panose="020F0502020204030204" pitchFamily="34" charset="0"/>
              </a:rPr>
              <a:t>the</a:t>
            </a:r>
            <a:r>
              <a:rPr lang="de-DE" sz="1600" b="0" i="0" u="none" strike="noStrike" dirty="0">
                <a:solidFill>
                  <a:srgbClr val="000000"/>
                </a:solidFill>
                <a:effectLst/>
                <a:latin typeface="Calibri" panose="020F0502020204030204" pitchFamily="34" charset="0"/>
                <a:cs typeface="Calibri" panose="020F0502020204030204" pitchFamily="34" charset="0"/>
              </a:rPr>
              <a:t> Data Economy: Ausgestaltung von Datenüberlassungsverträgen aus Herstellerperspektive - Welche Gestaltungspielräume lässt der Data Act?, CR 2024, 80</a:t>
            </a:r>
          </a:p>
          <a:p>
            <a:pPr algn="l">
              <a:spcBef>
                <a:spcPts val="0"/>
              </a:spcBef>
              <a:spcAft>
                <a:spcPts val="600"/>
              </a:spcAft>
              <a:buFont typeface="Arial" panose="020B0604020202020204" pitchFamily="34" charset="0"/>
              <a:buChar char="•"/>
            </a:pPr>
            <a:r>
              <a:rPr lang="de-DE" sz="1600" b="0" i="1" u="none" strike="noStrike" dirty="0">
                <a:solidFill>
                  <a:srgbClr val="000000"/>
                </a:solidFill>
                <a:effectLst/>
                <a:latin typeface="Calibri" panose="020F0502020204030204" pitchFamily="34" charset="0"/>
                <a:cs typeface="Calibri" panose="020F0502020204030204" pitchFamily="34" charset="0"/>
              </a:rPr>
              <a:t>Ehlen/</a:t>
            </a:r>
            <a:r>
              <a:rPr lang="de-DE" sz="1600" b="0" i="1" u="none" strike="noStrike" dirty="0" err="1">
                <a:solidFill>
                  <a:srgbClr val="000000"/>
                </a:solidFill>
                <a:effectLst/>
                <a:latin typeface="Calibri" panose="020F0502020204030204" pitchFamily="34" charset="0"/>
                <a:cs typeface="Calibri" panose="020F0502020204030204" pitchFamily="34" charset="0"/>
              </a:rPr>
              <a:t>Sebulke</a:t>
            </a:r>
            <a:r>
              <a:rPr lang="de-DE" sz="1600" b="0" i="0" u="none" strike="noStrike" dirty="0">
                <a:solidFill>
                  <a:srgbClr val="000000"/>
                </a:solidFill>
                <a:effectLst/>
                <a:latin typeface="Calibri" panose="020F0502020204030204" pitchFamily="34" charset="0"/>
                <a:cs typeface="Calibri" panose="020F0502020204030204" pitchFamily="34" charset="0"/>
              </a:rPr>
              <a:t>, Der Data Act: Zwischen Markt- und Vertragsgestaltung - Auswirkungen auf die Ausgestaltung von Datenüberlassungsverträgen aus der Perspektive von Nutzern, CR 2024, 84</a:t>
            </a:r>
          </a:p>
          <a:p>
            <a:pPr algn="l">
              <a:spcBef>
                <a:spcPts val="0"/>
              </a:spcBef>
              <a:spcAft>
                <a:spcPts val="600"/>
              </a:spcAft>
              <a:buFont typeface="Arial" panose="020B0604020202020204" pitchFamily="34" charset="0"/>
              <a:buChar char="•"/>
            </a:pPr>
            <a:r>
              <a:rPr lang="de-DE" sz="1600" b="0" i="1" u="none" strike="noStrike" dirty="0">
                <a:solidFill>
                  <a:srgbClr val="000000"/>
                </a:solidFill>
                <a:effectLst/>
                <a:latin typeface="Calibri" panose="020F0502020204030204" pitchFamily="34" charset="0"/>
                <a:cs typeface="Calibri" panose="020F0502020204030204" pitchFamily="34" charset="0"/>
              </a:rPr>
              <a:t>Grützmacher</a:t>
            </a:r>
            <a:r>
              <a:rPr lang="de-DE" sz="1600" b="0" i="0" u="none" strike="noStrike" dirty="0">
                <a:solidFill>
                  <a:srgbClr val="000000"/>
                </a:solidFill>
                <a:effectLst/>
                <a:latin typeface="Calibri" panose="020F0502020204030204" pitchFamily="34" charset="0"/>
                <a:cs typeface="Calibri" panose="020F0502020204030204" pitchFamily="34" charset="0"/>
              </a:rPr>
              <a:t>, Data Act: Datenzugang und Geschäftsgeheimnisschutz - Zwei Antipoden und das Ende des Geheimnisses?, CR 2024, 281</a:t>
            </a:r>
          </a:p>
          <a:p>
            <a:pPr algn="l">
              <a:spcBef>
                <a:spcPts val="0"/>
              </a:spcBef>
              <a:spcAft>
                <a:spcPts val="600"/>
              </a:spcAft>
              <a:buFont typeface="Arial" panose="020B0604020202020204" pitchFamily="34" charset="0"/>
              <a:buChar char="•"/>
            </a:pPr>
            <a:r>
              <a:rPr lang="de-DE" sz="1600" b="0" i="1" u="none" strike="noStrike" dirty="0">
                <a:solidFill>
                  <a:srgbClr val="000000"/>
                </a:solidFill>
                <a:effectLst/>
                <a:latin typeface="Calibri" panose="020F0502020204030204" pitchFamily="34" charset="0"/>
                <a:cs typeface="Calibri" panose="020F0502020204030204" pitchFamily="34" charset="0"/>
              </a:rPr>
              <a:t>Schmidt-Kessel</a:t>
            </a:r>
            <a:r>
              <a:rPr lang="de-DE" sz="1600" b="0" i="0" u="none" strike="noStrike" dirty="0">
                <a:solidFill>
                  <a:srgbClr val="000000"/>
                </a:solidFill>
                <a:effectLst/>
                <a:latin typeface="Calibri" panose="020F0502020204030204" pitchFamily="34" charset="0"/>
                <a:cs typeface="Calibri" panose="020F0502020204030204" pitchFamily="34" charset="0"/>
              </a:rPr>
              <a:t>, Heraus- und Weitergabe von IoT-Gerätedaten, MMR 2024, 75</a:t>
            </a:r>
          </a:p>
          <a:p>
            <a:pPr algn="l">
              <a:spcBef>
                <a:spcPts val="0"/>
              </a:spcBef>
              <a:spcAft>
                <a:spcPts val="600"/>
              </a:spcAft>
              <a:buFont typeface="Arial" panose="020B0604020202020204" pitchFamily="34" charset="0"/>
              <a:buChar char="•"/>
            </a:pPr>
            <a:r>
              <a:rPr lang="de-DE" sz="1600" b="0" i="1" u="none" strike="noStrike" dirty="0">
                <a:solidFill>
                  <a:srgbClr val="000000"/>
                </a:solidFill>
                <a:effectLst/>
                <a:latin typeface="Calibri" panose="020F0502020204030204" pitchFamily="34" charset="0"/>
                <a:cs typeface="Calibri" panose="020F0502020204030204" pitchFamily="34" charset="0"/>
              </a:rPr>
              <a:t>Schwamberger</a:t>
            </a:r>
            <a:r>
              <a:rPr lang="de-DE" sz="1600" b="0" i="0" u="none" strike="noStrike" dirty="0">
                <a:solidFill>
                  <a:srgbClr val="000000"/>
                </a:solidFill>
                <a:effectLst/>
                <a:latin typeface="Calibri" panose="020F0502020204030204" pitchFamily="34" charset="0"/>
                <a:cs typeface="Calibri" panose="020F0502020204030204" pitchFamily="34" charset="0"/>
              </a:rPr>
              <a:t>, Die </a:t>
            </a:r>
            <a:r>
              <a:rPr lang="de-DE" sz="1600" b="0" i="0" u="none" strike="noStrike" dirty="0" err="1">
                <a:solidFill>
                  <a:srgbClr val="000000"/>
                </a:solidFill>
                <a:effectLst/>
                <a:latin typeface="Calibri" panose="020F0502020204030204" pitchFamily="34" charset="0"/>
                <a:cs typeface="Calibri" panose="020F0502020204030204" pitchFamily="34" charset="0"/>
              </a:rPr>
              <a:t>Klauselkontrolle</a:t>
            </a:r>
            <a:r>
              <a:rPr lang="de-DE" sz="1600" b="0" i="0" u="none" strike="noStrike" dirty="0">
                <a:solidFill>
                  <a:srgbClr val="000000"/>
                </a:solidFill>
                <a:effectLst/>
                <a:latin typeface="Calibri" panose="020F0502020204030204" pitchFamily="34" charset="0"/>
                <a:cs typeface="Calibri" panose="020F0502020204030204" pitchFamily="34" charset="0"/>
              </a:rPr>
              <a:t> in Art. 13 Data Act, MMR 2024, 96</a:t>
            </a:r>
          </a:p>
          <a:p>
            <a:pPr algn="l">
              <a:spcBef>
                <a:spcPts val="0"/>
              </a:spcBef>
              <a:spcAft>
                <a:spcPts val="600"/>
              </a:spcAft>
              <a:buFont typeface="Arial" panose="020B0604020202020204" pitchFamily="34" charset="0"/>
              <a:buChar char="•"/>
            </a:pPr>
            <a:r>
              <a:rPr lang="de-DE" sz="1600" b="0" i="1" u="none" strike="noStrike" dirty="0" err="1">
                <a:solidFill>
                  <a:srgbClr val="000000"/>
                </a:solidFill>
                <a:effectLst/>
                <a:latin typeface="Calibri" panose="020F0502020204030204" pitchFamily="34" charset="0"/>
                <a:cs typeface="Calibri" panose="020F0502020204030204" pitchFamily="34" charset="0"/>
              </a:rPr>
              <a:t>Steege</a:t>
            </a:r>
            <a:r>
              <a:rPr lang="de-DE" sz="1600" b="0" i="0" u="none" strike="noStrike" dirty="0">
                <a:solidFill>
                  <a:srgbClr val="000000"/>
                </a:solidFill>
                <a:effectLst/>
                <a:latin typeface="Calibri" panose="020F0502020204030204" pitchFamily="34" charset="0"/>
                <a:cs typeface="Calibri" panose="020F0502020204030204" pitchFamily="34" charset="0"/>
              </a:rPr>
              <a:t>, Technische Schutzmaßnahmen des Dateninhabers im Data Act, MMR 2024, 91</a:t>
            </a:r>
          </a:p>
          <a:p>
            <a:pPr algn="l">
              <a:spcBef>
                <a:spcPts val="0"/>
              </a:spcBef>
              <a:spcAft>
                <a:spcPts val="600"/>
              </a:spcAft>
              <a:buFont typeface="Arial" panose="020B0604020202020204" pitchFamily="34" charset="0"/>
              <a:buChar char="•"/>
            </a:pPr>
            <a:r>
              <a:rPr lang="de-DE" sz="1600" b="0" i="1" u="none" strike="noStrike" dirty="0">
                <a:solidFill>
                  <a:srgbClr val="000000"/>
                </a:solidFill>
                <a:effectLst/>
                <a:latin typeface="Calibri" panose="020F0502020204030204" pitchFamily="34" charset="0"/>
                <a:cs typeface="Calibri" panose="020F0502020204030204" pitchFamily="34" charset="0"/>
              </a:rPr>
              <a:t>Westphalen</a:t>
            </a:r>
            <a:r>
              <a:rPr lang="de-DE" sz="1600" b="0" i="0" u="none" strike="noStrike" dirty="0">
                <a:solidFill>
                  <a:srgbClr val="000000"/>
                </a:solidFill>
                <a:effectLst/>
                <a:latin typeface="Calibri" panose="020F0502020204030204" pitchFamily="34" charset="0"/>
                <a:cs typeface="Calibri" panose="020F0502020204030204" pitchFamily="34" charset="0"/>
              </a:rPr>
              <a:t>, Der neue Data Act - Eine Kaskade AGB-rechtlicher Verbote im unternehmerischen Verkehr, BB 2024, 515</a:t>
            </a:r>
          </a:p>
        </p:txBody>
      </p:sp>
    </p:spTree>
    <p:extLst>
      <p:ext uri="{BB962C8B-B14F-4D97-AF65-F5344CB8AC3E}">
        <p14:creationId xmlns:p14="http://schemas.microsoft.com/office/powerpoint/2010/main" val="228433166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a:extLst>
              <a:ext uri="{FF2B5EF4-FFF2-40B4-BE49-F238E27FC236}">
                <a16:creationId xmlns:a16="http://schemas.microsoft.com/office/drawing/2014/main" id="{373BE913-91B4-97D0-7301-382CA757E3E2}"/>
              </a:ext>
            </a:extLst>
          </p:cNvPr>
          <p:cNvSpPr>
            <a:spLocks noGrp="1" noChangeArrowheads="1"/>
          </p:cNvSpPr>
          <p:nvPr>
            <p:ph idx="1"/>
          </p:nvPr>
        </p:nvSpPr>
        <p:spPr>
          <a:xfrm>
            <a:off x="3824287" y="1674632"/>
            <a:ext cx="3833813" cy="3806597"/>
          </a:xfrm>
        </p:spPr>
        <p:txBody>
          <a:bodyPr/>
          <a:lstStyle/>
          <a:p>
            <a:pPr marL="214313" lvl="1" eaLnBrk="1" hangingPunct="1"/>
            <a:endParaRPr lang="de-DE" altLang="de-DE" sz="100" dirty="0">
              <a:solidFill>
                <a:srgbClr val="404040"/>
              </a:solidFill>
              <a:ea typeface="ＭＳ Ｐゴシック" panose="020B0600070205080204" pitchFamily="34" charset="-128"/>
            </a:endParaRPr>
          </a:p>
          <a:p>
            <a:pPr marL="342900" lvl="1" indent="0" eaLnBrk="1" hangingPunct="1">
              <a:lnSpc>
                <a:spcPts val="1800"/>
              </a:lnSpc>
              <a:buNone/>
            </a:pPr>
            <a:endParaRPr lang="de-DE" altLang="de-DE" sz="100" dirty="0">
              <a:solidFill>
                <a:srgbClr val="404040"/>
              </a:solidFill>
              <a:ea typeface="ＭＳ Ｐゴシック" panose="020B0600070205080204" pitchFamily="34" charset="-128"/>
            </a:endParaRPr>
          </a:p>
          <a:p>
            <a:pPr eaLnBrk="1" hangingPunct="1">
              <a:lnSpc>
                <a:spcPct val="150000"/>
              </a:lnSpc>
              <a:buFont typeface="Wingdings" pitchFamily="2" charset="2"/>
              <a:buNone/>
            </a:pPr>
            <a:endParaRPr lang="de-DE" altLang="de-DE" sz="1350" dirty="0">
              <a:ea typeface="ＭＳ Ｐゴシック" panose="020B0600070205080204" pitchFamily="34" charset="-128"/>
            </a:endParaRPr>
          </a:p>
          <a:p>
            <a:pPr eaLnBrk="1" hangingPunct="1">
              <a:buFont typeface="Wingdings" pitchFamily="2" charset="2"/>
              <a:buNone/>
            </a:pPr>
            <a:endParaRPr lang="de-DE" altLang="de-DE" sz="1050" dirty="0">
              <a:ea typeface="ＭＳ Ｐゴシック" panose="020B0600070205080204" pitchFamily="34" charset="-128"/>
            </a:endParaRPr>
          </a:p>
          <a:p>
            <a:pPr eaLnBrk="1" hangingPunct="1">
              <a:buFont typeface="Wingdings" pitchFamily="2" charset="2"/>
              <a:buNone/>
            </a:pPr>
            <a:endParaRPr lang="de-DE" altLang="de-DE" dirty="0">
              <a:ea typeface="ＭＳ Ｐゴシック" panose="020B0600070205080204" pitchFamily="34" charset="-128"/>
            </a:endParaRPr>
          </a:p>
        </p:txBody>
      </p:sp>
      <p:sp>
        <p:nvSpPr>
          <p:cNvPr id="6" name="Rectangle 7">
            <a:extLst>
              <a:ext uri="{FF2B5EF4-FFF2-40B4-BE49-F238E27FC236}">
                <a16:creationId xmlns:a16="http://schemas.microsoft.com/office/drawing/2014/main" id="{C4CDF190-AC90-0A91-9748-F5C3B77E3EC3}"/>
              </a:ext>
            </a:extLst>
          </p:cNvPr>
          <p:cNvSpPr txBox="1">
            <a:spLocks noChangeArrowheads="1"/>
          </p:cNvSpPr>
          <p:nvPr/>
        </p:nvSpPr>
        <p:spPr bwMode="auto">
          <a:xfrm>
            <a:off x="725260" y="1657573"/>
            <a:ext cx="5182610" cy="38407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6pPr>
            <a:lvl7pPr marL="29718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7pPr>
            <a:lvl8pPr marL="34290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8pPr>
            <a:lvl9pPr marL="38862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9pPr>
          </a:lstStyle>
          <a:p>
            <a:pPr marL="300038" indent="-214313">
              <a:buFont typeface="Arial" panose="020B0604020202020204" pitchFamily="34" charset="0"/>
              <a:buChar char="•"/>
            </a:pPr>
            <a:endParaRPr lang="de-DE" sz="1600" kern="0" dirty="0">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buFont typeface="Arial" panose="020B0604020202020204" pitchFamily="34" charset="0"/>
              <a:buChar char="•"/>
            </a:pPr>
            <a:r>
              <a:rPr lang="de-DE" sz="1600" b="1" dirty="0">
                <a:solidFill>
                  <a:srgbClr val="000000"/>
                </a:solidFill>
                <a:latin typeface="Calibri" panose="020F0502020204030204" pitchFamily="34" charset="0"/>
                <a:cs typeface="Calibri" panose="020F0502020204030204" pitchFamily="34" charset="0"/>
              </a:rPr>
              <a:t>McGuire</a:t>
            </a:r>
            <a:r>
              <a:rPr lang="de-DE" sz="1600" dirty="0">
                <a:solidFill>
                  <a:srgbClr val="000000"/>
                </a:solidFill>
                <a:latin typeface="Calibri" panose="020F0502020204030204" pitchFamily="34" charset="0"/>
                <a:cs typeface="Calibri" panose="020F0502020204030204" pitchFamily="34" charset="0"/>
              </a:rPr>
              <a:t>/</a:t>
            </a:r>
            <a:r>
              <a:rPr lang="de-DE" sz="1600" b="1" dirty="0">
                <a:solidFill>
                  <a:srgbClr val="000000"/>
                </a:solidFill>
                <a:latin typeface="Calibri" panose="020F0502020204030204" pitchFamily="34" charset="0"/>
                <a:cs typeface="Calibri" panose="020F0502020204030204" pitchFamily="34" charset="0"/>
              </a:rPr>
              <a:t>Schulte-</a:t>
            </a:r>
            <a:r>
              <a:rPr lang="de-DE" sz="1600" b="1" dirty="0" err="1">
                <a:solidFill>
                  <a:srgbClr val="000000"/>
                </a:solidFill>
                <a:latin typeface="Calibri" panose="020F0502020204030204" pitchFamily="34" charset="0"/>
                <a:cs typeface="Calibri" panose="020F0502020204030204" pitchFamily="34" charset="0"/>
              </a:rPr>
              <a:t>Nölke</a:t>
            </a:r>
            <a:r>
              <a:rPr lang="de-DE" sz="1600" b="1" dirty="0">
                <a:solidFill>
                  <a:srgbClr val="000000"/>
                </a:solidFill>
                <a:latin typeface="Calibri" panose="020F0502020204030204" pitchFamily="34" charset="0"/>
                <a:cs typeface="Calibri" panose="020F0502020204030204" pitchFamily="34" charset="0"/>
              </a:rPr>
              <a:t> </a:t>
            </a:r>
            <a:br>
              <a:rPr lang="de-DE" sz="1600" b="1" dirty="0">
                <a:solidFill>
                  <a:srgbClr val="000000"/>
                </a:solidFill>
                <a:latin typeface="Calibri" panose="020F0502020204030204" pitchFamily="34" charset="0"/>
                <a:cs typeface="Calibri" panose="020F0502020204030204" pitchFamily="34" charset="0"/>
              </a:rPr>
            </a:br>
            <a:r>
              <a:rPr lang="de-DE" sz="1600" dirty="0">
                <a:solidFill>
                  <a:srgbClr val="000000"/>
                </a:solidFill>
                <a:latin typeface="Calibri" panose="020F0502020204030204" pitchFamily="34" charset="0"/>
                <a:cs typeface="Calibri" panose="020F0502020204030204" pitchFamily="34" charset="0"/>
              </a:rPr>
              <a:t>Ansprüche des Nutzers gegen den Dateninhaber nach dem Data Act,</a:t>
            </a:r>
            <a:br>
              <a:rPr lang="de-DE" sz="1600" dirty="0">
                <a:solidFill>
                  <a:srgbClr val="000000"/>
                </a:solidFill>
                <a:latin typeface="Calibri" panose="020F0502020204030204" pitchFamily="34" charset="0"/>
                <a:cs typeface="Calibri" panose="020F0502020204030204" pitchFamily="34" charset="0"/>
              </a:rPr>
            </a:br>
            <a:r>
              <a:rPr lang="de-DE" sz="1600" dirty="0" err="1">
                <a:solidFill>
                  <a:srgbClr val="000000"/>
                </a:solidFill>
                <a:latin typeface="Calibri" panose="020F0502020204030204" pitchFamily="34" charset="0"/>
                <a:cs typeface="Calibri" panose="020F0502020204030204" pitchFamily="34" charset="0"/>
              </a:rPr>
              <a:t>ZdiW</a:t>
            </a:r>
            <a:r>
              <a:rPr lang="de-DE" sz="1600" dirty="0">
                <a:solidFill>
                  <a:srgbClr val="000000"/>
                </a:solidFill>
                <a:latin typeface="Calibri" panose="020F0502020204030204" pitchFamily="34" charset="0"/>
                <a:cs typeface="Calibri" panose="020F0502020204030204" pitchFamily="34" charset="0"/>
              </a:rPr>
              <a:t> 2024, S. 73-79.</a:t>
            </a:r>
            <a:endParaRPr lang="de-DE" sz="1600" dirty="0">
              <a:latin typeface="Calibri" panose="020F0502020204030204" pitchFamily="34" charset="0"/>
              <a:cs typeface="Calibri" panose="020F0502020204030204" pitchFamily="34" charset="0"/>
            </a:endParaRPr>
          </a:p>
          <a:p>
            <a:pPr eaLnBrk="1" fontAlgn="auto" hangingPunct="1">
              <a:spcBef>
                <a:spcPts val="0"/>
              </a:spcBef>
              <a:spcAft>
                <a:spcPts val="0"/>
              </a:spcAft>
              <a:buFont typeface="Arial" panose="020B0604020202020204" pitchFamily="34" charset="0"/>
              <a:buChar char="•"/>
            </a:pPr>
            <a:r>
              <a:rPr lang="de-DE" sz="1600" b="1" dirty="0">
                <a:solidFill>
                  <a:srgbClr val="000000"/>
                </a:solidFill>
                <a:latin typeface="Calibri" panose="020F0502020204030204" pitchFamily="34" charset="0"/>
                <a:cs typeface="Calibri" panose="020F0502020204030204" pitchFamily="34" charset="0"/>
              </a:rPr>
              <a:t>Hartmann</a:t>
            </a:r>
            <a:r>
              <a:rPr lang="de-DE" sz="1600" dirty="0">
                <a:solidFill>
                  <a:srgbClr val="000000"/>
                </a:solidFill>
                <a:latin typeface="Calibri" panose="020F0502020204030204" pitchFamily="34" charset="0"/>
                <a:cs typeface="Calibri" panose="020F0502020204030204" pitchFamily="34" charset="0"/>
              </a:rPr>
              <a:t>/</a:t>
            </a:r>
            <a:r>
              <a:rPr lang="de-DE" sz="1600" b="1" dirty="0">
                <a:solidFill>
                  <a:srgbClr val="000000"/>
                </a:solidFill>
                <a:latin typeface="Calibri" panose="020F0502020204030204" pitchFamily="34" charset="0"/>
                <a:cs typeface="Calibri" panose="020F0502020204030204" pitchFamily="34" charset="0"/>
              </a:rPr>
              <a:t>McGuire</a:t>
            </a:r>
            <a:r>
              <a:rPr lang="de-DE" sz="1600" dirty="0">
                <a:solidFill>
                  <a:srgbClr val="000000"/>
                </a:solidFill>
                <a:latin typeface="Calibri" panose="020F0502020204030204" pitchFamily="34" charset="0"/>
                <a:cs typeface="Calibri" panose="020F0502020204030204" pitchFamily="34" charset="0"/>
              </a:rPr>
              <a:t>/</a:t>
            </a:r>
            <a:r>
              <a:rPr lang="de-DE" sz="1600" b="1" dirty="0">
                <a:solidFill>
                  <a:srgbClr val="000000"/>
                </a:solidFill>
                <a:latin typeface="Calibri" panose="020F0502020204030204" pitchFamily="34" charset="0"/>
                <a:cs typeface="Calibri" panose="020F0502020204030204" pitchFamily="34" charset="0"/>
              </a:rPr>
              <a:t>Schulte-</a:t>
            </a:r>
            <a:r>
              <a:rPr lang="de-DE" sz="1600" b="1" dirty="0" err="1">
                <a:solidFill>
                  <a:srgbClr val="000000"/>
                </a:solidFill>
                <a:latin typeface="Calibri" panose="020F0502020204030204" pitchFamily="34" charset="0"/>
                <a:cs typeface="Calibri" panose="020F0502020204030204" pitchFamily="34" charset="0"/>
              </a:rPr>
              <a:t>Nölke</a:t>
            </a:r>
            <a:r>
              <a:rPr lang="de-DE" sz="1600" b="1" dirty="0">
                <a:solidFill>
                  <a:srgbClr val="000000"/>
                </a:solidFill>
                <a:latin typeface="Calibri" panose="020F0502020204030204" pitchFamily="34" charset="0"/>
                <a:cs typeface="Calibri" panose="020F0502020204030204" pitchFamily="34" charset="0"/>
              </a:rPr>
              <a:t> </a:t>
            </a:r>
            <a:br>
              <a:rPr lang="de-DE" sz="1600" b="1" dirty="0">
                <a:solidFill>
                  <a:srgbClr val="000000"/>
                </a:solidFill>
                <a:latin typeface="Calibri" panose="020F0502020204030204" pitchFamily="34" charset="0"/>
                <a:cs typeface="Calibri" panose="020F0502020204030204" pitchFamily="34" charset="0"/>
              </a:rPr>
            </a:br>
            <a:r>
              <a:rPr lang="de-DE" sz="1600" dirty="0">
                <a:solidFill>
                  <a:srgbClr val="000000"/>
                </a:solidFill>
                <a:latin typeface="Calibri" panose="020F0502020204030204" pitchFamily="34" charset="0"/>
                <a:cs typeface="Calibri" panose="020F0502020204030204" pitchFamily="34" charset="0"/>
              </a:rPr>
              <a:t>Datenzugang bei smarten Produkten nach dem Entwurf für ein Datengesetz (Data Act) </a:t>
            </a:r>
            <a:r>
              <a:rPr lang="de-DE" sz="1600" b="1" dirty="0">
                <a:solidFill>
                  <a:srgbClr val="000000"/>
                </a:solidFill>
                <a:latin typeface="Calibri" panose="020F0502020204030204" pitchFamily="34" charset="0"/>
                <a:cs typeface="Calibri" panose="020F0502020204030204" pitchFamily="34" charset="0"/>
              </a:rPr>
              <a:t>–</a:t>
            </a:r>
            <a:r>
              <a:rPr lang="de-DE" sz="1600" dirty="0">
                <a:solidFill>
                  <a:srgbClr val="000000"/>
                </a:solidFill>
                <a:latin typeface="Calibri" panose="020F0502020204030204" pitchFamily="34" charset="0"/>
                <a:cs typeface="Calibri" panose="020F0502020204030204" pitchFamily="34" charset="0"/>
              </a:rPr>
              <a:t> Rechtliche Rahmenbedingungen für die Vertragsgestaltung,</a:t>
            </a:r>
            <a:br>
              <a:rPr lang="de-DE" sz="1600" dirty="0">
                <a:solidFill>
                  <a:srgbClr val="000000"/>
                </a:solidFill>
                <a:latin typeface="Calibri" panose="020F0502020204030204" pitchFamily="34" charset="0"/>
                <a:cs typeface="Calibri" panose="020F0502020204030204" pitchFamily="34" charset="0"/>
              </a:rPr>
            </a:br>
            <a:r>
              <a:rPr lang="de-DE" sz="1600" dirty="0" err="1">
                <a:solidFill>
                  <a:srgbClr val="000000"/>
                </a:solidFill>
                <a:latin typeface="Calibri" panose="020F0502020204030204" pitchFamily="34" charset="0"/>
                <a:cs typeface="Calibri" panose="020F0502020204030204" pitchFamily="34" charset="0"/>
              </a:rPr>
              <a:t>RDi</a:t>
            </a:r>
            <a:r>
              <a:rPr lang="de-DE" sz="1600" dirty="0">
                <a:solidFill>
                  <a:srgbClr val="000000"/>
                </a:solidFill>
                <a:latin typeface="Calibri" panose="020F0502020204030204" pitchFamily="34" charset="0"/>
                <a:cs typeface="Calibri" panose="020F0502020204030204" pitchFamily="34" charset="0"/>
              </a:rPr>
              <a:t> 2023, S. 49-59.</a:t>
            </a:r>
            <a:endParaRPr lang="de-DE" sz="1600" dirty="0">
              <a:latin typeface="Calibri" panose="020F0502020204030204" pitchFamily="34" charset="0"/>
              <a:cs typeface="Calibri" panose="020F0502020204030204" pitchFamily="34" charset="0"/>
            </a:endParaRPr>
          </a:p>
          <a:p>
            <a:pPr eaLnBrk="1" fontAlgn="auto" hangingPunct="1">
              <a:spcBef>
                <a:spcPts val="0"/>
              </a:spcBef>
              <a:spcAft>
                <a:spcPts val="0"/>
              </a:spcAft>
              <a:buFont typeface="Arial" panose="020B0604020202020204" pitchFamily="34" charset="0"/>
              <a:buChar char="•"/>
            </a:pPr>
            <a:r>
              <a:rPr lang="de-DE" sz="1600" b="1" dirty="0">
                <a:solidFill>
                  <a:srgbClr val="000000"/>
                </a:solidFill>
                <a:latin typeface="Calibri" panose="020F0502020204030204" pitchFamily="34" charset="0"/>
                <a:cs typeface="Calibri" panose="020F0502020204030204" pitchFamily="34" charset="0"/>
              </a:rPr>
              <a:t>McGuire</a:t>
            </a:r>
            <a:r>
              <a:rPr lang="de-DE" sz="1600" dirty="0">
                <a:solidFill>
                  <a:srgbClr val="000000"/>
                </a:solidFill>
                <a:latin typeface="Calibri" panose="020F0502020204030204" pitchFamily="34" charset="0"/>
                <a:cs typeface="Calibri" panose="020F0502020204030204" pitchFamily="34" charset="0"/>
              </a:rPr>
              <a:t>/</a:t>
            </a:r>
            <a:r>
              <a:rPr lang="de-DE" sz="1600" b="1" dirty="0">
                <a:solidFill>
                  <a:srgbClr val="000000"/>
                </a:solidFill>
                <a:latin typeface="Calibri" panose="020F0502020204030204" pitchFamily="34" charset="0"/>
                <a:cs typeface="Calibri" panose="020F0502020204030204" pitchFamily="34" charset="0"/>
              </a:rPr>
              <a:t>Schulte-Nölke </a:t>
            </a:r>
            <a:br>
              <a:rPr lang="de-DE" sz="1600" b="1" dirty="0">
                <a:solidFill>
                  <a:srgbClr val="000000"/>
                </a:solidFill>
                <a:latin typeface="Calibri" panose="020F0502020204030204" pitchFamily="34" charset="0"/>
                <a:cs typeface="Calibri" panose="020F0502020204030204" pitchFamily="34" charset="0"/>
              </a:rPr>
            </a:br>
            <a:r>
              <a:rPr lang="de-DE" sz="1600" dirty="0">
                <a:solidFill>
                  <a:srgbClr val="000000"/>
                </a:solidFill>
                <a:latin typeface="Calibri" panose="020F0502020204030204" pitchFamily="34" charset="0"/>
                <a:cs typeface="Calibri" panose="020F0502020204030204" pitchFamily="34" charset="0"/>
              </a:rPr>
              <a:t>Smarte Maschinen &amp; digitale Produkte: Auswirkungen der Umsetzung der Warenkauf-RL und Digitale-Inhalte-RL auf B2B-Verträge ,</a:t>
            </a:r>
            <a:br>
              <a:rPr lang="de-DE" sz="1600" dirty="0">
                <a:solidFill>
                  <a:srgbClr val="000000"/>
                </a:solidFill>
                <a:latin typeface="Calibri" panose="020F0502020204030204" pitchFamily="34" charset="0"/>
                <a:cs typeface="Calibri" panose="020F0502020204030204" pitchFamily="34" charset="0"/>
              </a:rPr>
            </a:br>
            <a:r>
              <a:rPr lang="de-DE" sz="1600" dirty="0">
                <a:solidFill>
                  <a:srgbClr val="000000"/>
                </a:solidFill>
                <a:latin typeface="Calibri" panose="020F0502020204030204" pitchFamily="34" charset="0"/>
                <a:cs typeface="Calibri" panose="020F0502020204030204" pitchFamily="34" charset="0"/>
              </a:rPr>
              <a:t>ZdiW 2022, S. 397-403.</a:t>
            </a:r>
          </a:p>
          <a:p>
            <a:pPr eaLnBrk="1" fontAlgn="auto" hangingPunct="1">
              <a:spcBef>
                <a:spcPts val="0"/>
              </a:spcBef>
              <a:spcAft>
                <a:spcPts val="0"/>
              </a:spcAft>
              <a:buFont typeface="Arial" panose="020B0604020202020204" pitchFamily="34" charset="0"/>
              <a:buChar char="•"/>
            </a:pPr>
            <a:r>
              <a:rPr lang="de-DE" sz="1600" b="1" dirty="0">
                <a:solidFill>
                  <a:srgbClr val="000000"/>
                </a:solidFill>
                <a:latin typeface="Calibri" panose="020F0502020204030204" pitchFamily="34" charset="0"/>
                <a:cs typeface="Calibri" panose="020F0502020204030204" pitchFamily="34" charset="0"/>
              </a:rPr>
              <a:t>McGuire</a:t>
            </a:r>
            <a:r>
              <a:rPr lang="de-DE" sz="1600" dirty="0">
                <a:solidFill>
                  <a:srgbClr val="000000"/>
                </a:solidFill>
                <a:latin typeface="Calibri" panose="020F0502020204030204" pitchFamily="34" charset="0"/>
                <a:cs typeface="Calibri" panose="020F0502020204030204" pitchFamily="34" charset="0"/>
              </a:rPr>
              <a:t>/</a:t>
            </a:r>
            <a:r>
              <a:rPr lang="de-DE" sz="1600" b="1" dirty="0">
                <a:solidFill>
                  <a:srgbClr val="000000"/>
                </a:solidFill>
                <a:latin typeface="Calibri" panose="020F0502020204030204" pitchFamily="34" charset="0"/>
                <a:cs typeface="Calibri" panose="020F0502020204030204" pitchFamily="34" charset="0"/>
              </a:rPr>
              <a:t>Schulte-Nölke </a:t>
            </a:r>
            <a:br>
              <a:rPr lang="de-DE" sz="1600" b="1" dirty="0">
                <a:solidFill>
                  <a:srgbClr val="000000"/>
                </a:solidFill>
                <a:latin typeface="Calibri" panose="020F0502020204030204" pitchFamily="34" charset="0"/>
                <a:cs typeface="Calibri" panose="020F0502020204030204" pitchFamily="34" charset="0"/>
              </a:rPr>
            </a:br>
            <a:r>
              <a:rPr lang="de-DE" sz="1600" dirty="0">
                <a:solidFill>
                  <a:srgbClr val="000000"/>
                </a:solidFill>
                <a:latin typeface="Calibri" panose="020F0502020204030204" pitchFamily="34" charset="0"/>
                <a:cs typeface="Calibri" panose="020F0502020204030204" pitchFamily="34" charset="0"/>
              </a:rPr>
              <a:t>Smarte Maschinen: Vertragsgestaltung &amp; AGB-Kontrolle, ZdiW 2022, S. 437-441.</a:t>
            </a:r>
            <a:endParaRPr lang="de-DE" sz="1600" dirty="0">
              <a:latin typeface="Calibri" panose="020F0502020204030204" pitchFamily="34" charset="0"/>
              <a:cs typeface="Calibri" panose="020F0502020204030204" pitchFamily="34" charset="0"/>
            </a:endParaRPr>
          </a:p>
          <a:p>
            <a:pPr marL="85725" indent="0">
              <a:buNone/>
            </a:pPr>
            <a:endParaRPr lang="de-DE" sz="1350" kern="0" dirty="0">
              <a:latin typeface="Calibri" panose="020F0502020204030204" pitchFamily="34" charset="0"/>
              <a:ea typeface="Calibri" panose="020F0502020204030204" pitchFamily="34" charset="0"/>
              <a:cs typeface="Calibri" panose="020F0502020204030204" pitchFamily="34" charset="0"/>
            </a:endParaRPr>
          </a:p>
          <a:p>
            <a:pPr marL="85725" indent="0">
              <a:buNone/>
            </a:pPr>
            <a:endParaRPr lang="de-DE" sz="1350" kern="0" dirty="0">
              <a:latin typeface="Calibri" panose="020F0502020204030204" pitchFamily="34" charset="0"/>
              <a:ea typeface="Calibri" panose="020F0502020204030204" pitchFamily="34" charset="0"/>
              <a:cs typeface="Calibri" panose="020F0502020204030204" pitchFamily="34" charset="0"/>
            </a:endParaRPr>
          </a:p>
          <a:p>
            <a:pPr marL="214313" lvl="1" eaLnBrk="1" hangingPunct="1"/>
            <a:endParaRPr lang="de-DE" altLang="de-DE" sz="100" kern="0" dirty="0">
              <a:solidFill>
                <a:srgbClr val="404040"/>
              </a:solidFill>
              <a:latin typeface="Calibri" panose="020F0502020204030204" pitchFamily="34" charset="0"/>
              <a:ea typeface="ＭＳ Ｐゴシック" panose="020B0600070205080204" pitchFamily="34" charset="-128"/>
              <a:cs typeface="Calibri" panose="020F0502020204030204" pitchFamily="34" charset="0"/>
            </a:endParaRPr>
          </a:p>
          <a:p>
            <a:pPr marL="342900" lvl="1" indent="0" eaLnBrk="1" hangingPunct="1">
              <a:lnSpc>
                <a:spcPts val="1800"/>
              </a:lnSpc>
              <a:buNone/>
            </a:pPr>
            <a:endParaRPr lang="de-DE" altLang="de-DE" sz="100" kern="0" dirty="0">
              <a:solidFill>
                <a:srgbClr val="404040"/>
              </a:solidFill>
              <a:latin typeface="Calibri" panose="020F0502020204030204" pitchFamily="34" charset="0"/>
              <a:ea typeface="ＭＳ Ｐゴシック" panose="020B0600070205080204" pitchFamily="34" charset="-128"/>
              <a:cs typeface="Calibri" panose="020F0502020204030204" pitchFamily="34" charset="0"/>
            </a:endParaRPr>
          </a:p>
          <a:p>
            <a:pPr eaLnBrk="1" hangingPunct="1">
              <a:lnSpc>
                <a:spcPct val="150000"/>
              </a:lnSpc>
              <a:buFont typeface="Wingdings" pitchFamily="2" charset="2"/>
              <a:buNone/>
            </a:pPr>
            <a:endParaRPr lang="de-DE" altLang="de-DE" sz="1350" kern="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buFont typeface="Wingdings" pitchFamily="2" charset="2"/>
              <a:buNone/>
            </a:pPr>
            <a:endParaRPr lang="de-DE" altLang="de-DE" sz="1050" kern="0" dirty="0">
              <a:latin typeface="Calibri" panose="020F0502020204030204" pitchFamily="34" charset="0"/>
              <a:ea typeface="ＭＳ Ｐゴシック" panose="020B0600070205080204" pitchFamily="34" charset="-128"/>
              <a:cs typeface="Calibri" panose="020F0502020204030204" pitchFamily="34" charset="0"/>
            </a:endParaRPr>
          </a:p>
          <a:p>
            <a:pPr eaLnBrk="1" hangingPunct="1">
              <a:buFont typeface="Wingdings" pitchFamily="2" charset="2"/>
              <a:buNone/>
            </a:pPr>
            <a:endParaRPr lang="de-DE" altLang="de-DE" sz="2400" kern="0" dirty="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7" name="Grafik 6">
            <a:extLst>
              <a:ext uri="{FF2B5EF4-FFF2-40B4-BE49-F238E27FC236}">
                <a16:creationId xmlns:a16="http://schemas.microsoft.com/office/drawing/2014/main" id="{CC31A6C8-78BB-4A4D-BA8A-D90E642CB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456892"/>
            <a:ext cx="2302290" cy="3251561"/>
          </a:xfrm>
          <a:prstGeom prst="rect">
            <a:avLst/>
          </a:prstGeom>
        </p:spPr>
      </p:pic>
      <p:sp>
        <p:nvSpPr>
          <p:cNvPr id="8" name="Fußzeilenplatzhalter 3">
            <a:extLst>
              <a:ext uri="{FF2B5EF4-FFF2-40B4-BE49-F238E27FC236}">
                <a16:creationId xmlns:a16="http://schemas.microsoft.com/office/drawing/2014/main" id="{2DC409C9-311E-47CD-B00A-29543E69E0D4}"/>
              </a:ext>
            </a:extLst>
          </p:cNvPr>
          <p:cNvSpPr txBox="1">
            <a:spLocks/>
          </p:cNvSpPr>
          <p:nvPr/>
        </p:nvSpPr>
        <p:spPr bwMode="auto">
          <a:xfrm>
            <a:off x="89502" y="5790010"/>
            <a:ext cx="9054498"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Char char="§"/>
              <a:defRPr sz="2400">
                <a:solidFill>
                  <a:schemeClr val="tx1"/>
                </a:solidFill>
                <a:latin typeface="Arial" panose="020B0604020202020204" pitchFamily="34" charset="0"/>
              </a:defRPr>
            </a:lvl1pPr>
            <a:lvl2pPr marL="742950" indent="-285750" algn="l" eaLnBrk="0" hangingPunct="0">
              <a:spcBef>
                <a:spcPct val="20000"/>
              </a:spcBef>
              <a:buClr>
                <a:schemeClr val="accent2"/>
              </a:buClr>
              <a:buFont typeface="Wingdings" pitchFamily="2" charset="2"/>
              <a:buChar char="§"/>
              <a:defRPr sz="2000">
                <a:solidFill>
                  <a:schemeClr val="tx1"/>
                </a:solidFill>
                <a:latin typeface="Arial" panose="020B0604020202020204" pitchFamily="34" charset="0"/>
              </a:defRPr>
            </a:lvl2pPr>
            <a:lvl3pPr marL="1143000" indent="-228600" algn="l" eaLnBrk="0" hangingPunct="0">
              <a:spcBef>
                <a:spcPct val="20000"/>
              </a:spcBef>
              <a:buClr>
                <a:schemeClr val="accent2"/>
              </a:buClr>
              <a:buFont typeface="Wingdings" pitchFamily="2" charset="2"/>
              <a:buChar char="§"/>
              <a:defRPr>
                <a:solidFill>
                  <a:schemeClr val="tx1"/>
                </a:solidFill>
                <a:latin typeface="Arial" panose="020B0604020202020204" pitchFamily="34" charset="0"/>
              </a:defRPr>
            </a:lvl3pPr>
            <a:lvl4pPr marL="1600200" indent="-228600" algn="l" eaLnBrk="0" hangingPunct="0">
              <a:spcBef>
                <a:spcPct val="20000"/>
              </a:spcBef>
              <a:buClr>
                <a:schemeClr val="accent2"/>
              </a:buClr>
              <a:buFont typeface="Wingdings" pitchFamily="2" charset="2"/>
              <a:buChar char="§"/>
              <a:defRPr sz="1400">
                <a:solidFill>
                  <a:schemeClr val="tx1"/>
                </a:solidFill>
                <a:latin typeface="Arial" panose="020B0604020202020204" pitchFamily="34" charset="0"/>
              </a:defRPr>
            </a:lvl4pPr>
            <a:lvl5pPr marL="2057400" indent="-228600" algn="l" eaLnBrk="0" hangingPunct="0">
              <a:spcBef>
                <a:spcPct val="20000"/>
              </a:spcBef>
              <a:buClr>
                <a:schemeClr val="accent2"/>
              </a:buClr>
              <a:buFont typeface="Wingdings"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Font typeface="Wingdings"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Font typeface="Wingdings"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Font typeface="Wingdings"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Font typeface="Wingdings" pitchFamily="2" charset="2"/>
              <a:buChar char="§"/>
              <a:defRPr sz="1400">
                <a:solidFill>
                  <a:schemeClr val="tx1"/>
                </a:solidFill>
                <a:latin typeface="Arial" panose="020B0604020202020204" pitchFamily="34" charset="0"/>
              </a:defRPr>
            </a:lvl9pPr>
          </a:lstStyle>
          <a:p>
            <a:pPr algn="r" eaLnBrk="1" hangingPunct="1">
              <a:spcBef>
                <a:spcPct val="0"/>
              </a:spcBef>
              <a:buClrTx/>
              <a:buFontTx/>
              <a:buNone/>
            </a:pPr>
            <a:r>
              <a:rPr lang="de-DE" altLang="de-DE" sz="825" dirty="0">
                <a:latin typeface="Calibri" panose="020F0502020204030204" pitchFamily="34" charset="0"/>
                <a:cs typeface="Calibri" panose="020F0502020204030204" pitchFamily="34" charset="0"/>
              </a:rPr>
              <a:t>									</a:t>
            </a:r>
            <a:r>
              <a:rPr lang="de-DE" altLang="de-DE" sz="825" b="1" dirty="0">
                <a:solidFill>
                  <a:srgbClr val="800000"/>
                </a:solidFill>
              </a:rPr>
              <a:t> ©  </a:t>
            </a:r>
            <a:r>
              <a:rPr lang="de-DE" altLang="de-DE" sz="825" dirty="0">
                <a:latin typeface="Calibri" panose="020F0502020204030204" pitchFamily="34" charset="0"/>
                <a:cs typeface="Calibri" panose="020F0502020204030204" pitchFamily="34" charset="0"/>
              </a:rPr>
              <a:t>Prof. Dr. Hans Schulte-Nölke · </a:t>
            </a:r>
            <a:fld id="{106BC663-47F2-CF48-97D5-B5AE7ECE97AF}" type="slidenum">
              <a:rPr lang="de-DE" altLang="de-DE" sz="825">
                <a:latin typeface="Calibri" panose="020F0502020204030204" pitchFamily="34" charset="0"/>
                <a:cs typeface="Calibri" panose="020F0502020204030204" pitchFamily="34" charset="0"/>
              </a:rPr>
              <a:pPr algn="r" eaLnBrk="1" hangingPunct="1">
                <a:spcBef>
                  <a:spcPct val="0"/>
                </a:spcBef>
                <a:buClrTx/>
                <a:buFontTx/>
                <a:buNone/>
              </a:pPr>
              <a:t>26</a:t>
            </a:fld>
            <a:endParaRPr lang="de-DE" altLang="de-DE" sz="825"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B040631E-EDAB-597E-A10A-60F9B980C29B}"/>
              </a:ext>
            </a:extLst>
          </p:cNvPr>
          <p:cNvSpPr txBox="1">
            <a:spLocks noChangeArrowheads="1"/>
          </p:cNvSpPr>
          <p:nvPr/>
        </p:nvSpPr>
        <p:spPr bwMode="auto">
          <a:xfrm>
            <a:off x="304801" y="762000"/>
            <a:ext cx="2683024"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3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3000" b="1">
                <a:solidFill>
                  <a:schemeClr val="accent2"/>
                </a:solidFill>
                <a:latin typeface="Arial" charset="0"/>
              </a:defRPr>
            </a:lvl6pPr>
            <a:lvl7pPr marL="914400" algn="l" rtl="0" fontAlgn="base">
              <a:spcBef>
                <a:spcPct val="0"/>
              </a:spcBef>
              <a:spcAft>
                <a:spcPct val="0"/>
              </a:spcAft>
              <a:defRPr sz="3000" b="1">
                <a:solidFill>
                  <a:schemeClr val="accent2"/>
                </a:solidFill>
                <a:latin typeface="Arial" charset="0"/>
              </a:defRPr>
            </a:lvl7pPr>
            <a:lvl8pPr marL="1371600" algn="l" rtl="0" fontAlgn="base">
              <a:spcBef>
                <a:spcPct val="0"/>
              </a:spcBef>
              <a:spcAft>
                <a:spcPct val="0"/>
              </a:spcAft>
              <a:defRPr sz="3000" b="1">
                <a:solidFill>
                  <a:schemeClr val="accent2"/>
                </a:solidFill>
                <a:latin typeface="Arial" charset="0"/>
              </a:defRPr>
            </a:lvl8pPr>
            <a:lvl9pPr marL="1828800" algn="l" rtl="0" fontAlgn="base">
              <a:spcBef>
                <a:spcPct val="0"/>
              </a:spcBef>
              <a:spcAft>
                <a:spcPct val="0"/>
              </a:spcAft>
              <a:defRPr sz="3000" b="1">
                <a:solidFill>
                  <a:schemeClr val="accent2"/>
                </a:solidFill>
                <a:latin typeface="Arial" charset="0"/>
              </a:defRPr>
            </a:lvl9pPr>
          </a:lstStyle>
          <a:p>
            <a:pPr eaLnBrk="1" hangingPunct="1"/>
            <a:r>
              <a:rPr lang="de-DE" altLang="de-DE" kern="0" dirty="0">
                <a:solidFill>
                  <a:srgbClr val="980529"/>
                </a:solidFill>
                <a:latin typeface="Calibri" panose="020F0502020204030204" pitchFamily="34" charset="0"/>
              </a:rPr>
              <a:t>Further Reading</a:t>
            </a:r>
          </a:p>
        </p:txBody>
      </p:sp>
    </p:spTree>
    <p:extLst>
      <p:ext uri="{BB962C8B-B14F-4D97-AF65-F5344CB8AC3E}">
        <p14:creationId xmlns:p14="http://schemas.microsoft.com/office/powerpoint/2010/main" val="226314851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85E06772-AFB0-04D2-F6ED-0A0A20C97F9B}"/>
              </a:ext>
            </a:extLst>
          </p:cNvPr>
          <p:cNvSpPr>
            <a:spLocks noGrp="1" noChangeArrowheads="1"/>
          </p:cNvSpPr>
          <p:nvPr>
            <p:ph type="title"/>
          </p:nvPr>
        </p:nvSpPr>
        <p:spPr>
          <a:xfrm>
            <a:off x="251520" y="1052736"/>
            <a:ext cx="3096270" cy="673100"/>
          </a:xfrm>
        </p:spPr>
        <p:txBody>
          <a:bodyPr/>
          <a:lstStyle/>
          <a:p>
            <a:pPr eaLnBrk="1" hangingPunct="1"/>
            <a:r>
              <a:rPr lang="de-DE" altLang="de-DE" sz="2300" dirty="0">
                <a:latin typeface="Calibri" panose="020F0502020204030204" pitchFamily="34" charset="0"/>
              </a:rPr>
              <a:t>Contact</a:t>
            </a:r>
            <a:r>
              <a:rPr lang="de-DE" altLang="de-DE" dirty="0">
                <a:latin typeface="Calibri" panose="020F0502020204030204" pitchFamily="34" charset="0"/>
              </a:rPr>
              <a:t>			</a:t>
            </a:r>
          </a:p>
        </p:txBody>
      </p:sp>
      <p:sp>
        <p:nvSpPr>
          <p:cNvPr id="50178" name="Rectangle 7">
            <a:extLst>
              <a:ext uri="{FF2B5EF4-FFF2-40B4-BE49-F238E27FC236}">
                <a16:creationId xmlns:a16="http://schemas.microsoft.com/office/drawing/2014/main" id="{CD1287FB-2762-C28F-B85E-1396B4D24F2D}"/>
              </a:ext>
            </a:extLst>
          </p:cNvPr>
          <p:cNvSpPr>
            <a:spLocks noGrp="1" noChangeArrowheads="1"/>
          </p:cNvSpPr>
          <p:nvPr>
            <p:ph idx="1"/>
          </p:nvPr>
        </p:nvSpPr>
        <p:spPr>
          <a:xfrm>
            <a:off x="4575467" y="2282911"/>
            <a:ext cx="5703887" cy="2596977"/>
          </a:xfrm>
        </p:spPr>
        <p:txBody>
          <a:bodyPr/>
          <a:lstStyle/>
          <a:p>
            <a:pPr marL="0" indent="0" eaLnBrk="1" hangingPunct="1">
              <a:spcBef>
                <a:spcPts val="1038"/>
              </a:spcBef>
              <a:buFont typeface="Wingdings" pitchFamily="2" charset="2"/>
              <a:buNone/>
            </a:pPr>
            <a:r>
              <a:rPr lang="de-DE" altLang="de-DE" sz="1800" b="1">
                <a:solidFill>
                  <a:srgbClr val="595959"/>
                </a:solidFill>
                <a:latin typeface="Calibri" panose="020F0502020204030204" pitchFamily="34" charset="0"/>
                <a:sym typeface="Monotype Sorts" pitchFamily="2" charset="2"/>
              </a:rPr>
              <a:t>Prof. Dr. Mary-Rose McGuire</a:t>
            </a:r>
            <a:br>
              <a:rPr lang="de-DE" altLang="de-DE" sz="1800" b="1">
                <a:solidFill>
                  <a:srgbClr val="404040"/>
                </a:solidFill>
                <a:latin typeface="Calibri" panose="020F0502020204030204" pitchFamily="34" charset="0"/>
                <a:sym typeface="Monotype Sorts" pitchFamily="2" charset="2"/>
              </a:rPr>
            </a:br>
            <a:r>
              <a:rPr lang="de-DE" altLang="de-DE" sz="1400">
                <a:solidFill>
                  <a:srgbClr val="404040"/>
                </a:solidFill>
                <a:latin typeface="Calibri" panose="020F0502020204030204" pitchFamily="34" charset="0"/>
                <a:sym typeface="Monotype Sorts" pitchFamily="2" charset="2"/>
              </a:rPr>
              <a:t>Professur für Bürgerliches Recht, </a:t>
            </a:r>
            <a:br>
              <a:rPr lang="de-DE" altLang="de-DE" sz="1400">
                <a:solidFill>
                  <a:srgbClr val="404040"/>
                </a:solidFill>
                <a:latin typeface="Calibri" panose="020F0502020204030204" pitchFamily="34" charset="0"/>
                <a:sym typeface="Monotype Sorts" pitchFamily="2" charset="2"/>
              </a:rPr>
            </a:br>
            <a:r>
              <a:rPr lang="de-DE" altLang="de-DE" sz="1400">
                <a:solidFill>
                  <a:srgbClr val="404040"/>
                </a:solidFill>
                <a:latin typeface="Calibri" panose="020F0502020204030204" pitchFamily="34" charset="0"/>
                <a:sym typeface="Monotype Sorts" pitchFamily="2" charset="2"/>
              </a:rPr>
              <a:t>Recht des Geistigen Eigentums, </a:t>
            </a:r>
            <a:br>
              <a:rPr lang="de-DE" altLang="de-DE" sz="1400">
                <a:solidFill>
                  <a:srgbClr val="404040"/>
                </a:solidFill>
                <a:latin typeface="Calibri" panose="020F0502020204030204" pitchFamily="34" charset="0"/>
                <a:sym typeface="Monotype Sorts" pitchFamily="2" charset="2"/>
              </a:rPr>
            </a:br>
            <a:r>
              <a:rPr lang="de-DE" altLang="de-DE" sz="1400">
                <a:solidFill>
                  <a:srgbClr val="404040"/>
                </a:solidFill>
                <a:latin typeface="Calibri" panose="020F0502020204030204" pitchFamily="34" charset="0"/>
                <a:sym typeface="Monotype Sorts" pitchFamily="2" charset="2"/>
              </a:rPr>
              <a:t>deutsches und europäisches Zivilprozessrecht</a:t>
            </a:r>
          </a:p>
          <a:p>
            <a:pPr marL="0" indent="0" eaLnBrk="1" hangingPunct="1">
              <a:spcBef>
                <a:spcPts val="1038"/>
              </a:spcBef>
              <a:buFont typeface="Wingdings" pitchFamily="2" charset="2"/>
              <a:buNone/>
            </a:pPr>
            <a:r>
              <a:rPr lang="de-DE" altLang="de-DE" sz="1800" b="1">
                <a:solidFill>
                  <a:srgbClr val="595959"/>
                </a:solidFill>
                <a:latin typeface="Calibri" panose="020F0502020204030204" pitchFamily="34" charset="0"/>
                <a:sym typeface="Monotype Sorts" pitchFamily="2" charset="2"/>
              </a:rPr>
              <a:t>Prof. Dr. Hans Schulte-Nölke</a:t>
            </a:r>
            <a:br>
              <a:rPr lang="de-DE" altLang="de-DE" sz="1800" b="1">
                <a:solidFill>
                  <a:srgbClr val="404040"/>
                </a:solidFill>
                <a:latin typeface="Calibri" panose="020F0502020204030204" pitchFamily="34" charset="0"/>
                <a:sym typeface="Monotype Sorts" pitchFamily="2" charset="2"/>
              </a:rPr>
            </a:br>
            <a:r>
              <a:rPr lang="de-DE" altLang="de-DE" sz="1400">
                <a:solidFill>
                  <a:srgbClr val="404040"/>
                </a:solidFill>
                <a:latin typeface="Calibri" panose="020F0502020204030204" pitchFamily="34" charset="0"/>
                <a:sym typeface="Monotype Sorts" pitchFamily="2" charset="2"/>
              </a:rPr>
              <a:t>Professur für Bürgerliches Recht, </a:t>
            </a:r>
            <a:br>
              <a:rPr lang="de-DE" altLang="de-DE" sz="1400">
                <a:solidFill>
                  <a:srgbClr val="404040"/>
                </a:solidFill>
                <a:latin typeface="Calibri" panose="020F0502020204030204" pitchFamily="34" charset="0"/>
                <a:sym typeface="Monotype Sorts" pitchFamily="2" charset="2"/>
              </a:rPr>
            </a:br>
            <a:r>
              <a:rPr lang="de-DE" altLang="de-DE" sz="1400">
                <a:solidFill>
                  <a:srgbClr val="404040"/>
                </a:solidFill>
                <a:latin typeface="Calibri" panose="020F0502020204030204" pitchFamily="34" charset="0"/>
                <a:sym typeface="Monotype Sorts" pitchFamily="2" charset="2"/>
              </a:rPr>
              <a:t>Europäisches Privat- und Wirtschaftsrecht, </a:t>
            </a:r>
            <a:br>
              <a:rPr lang="de-DE" altLang="de-DE" sz="1400">
                <a:solidFill>
                  <a:srgbClr val="404040"/>
                </a:solidFill>
                <a:latin typeface="Calibri" panose="020F0502020204030204" pitchFamily="34" charset="0"/>
                <a:sym typeface="Monotype Sorts" pitchFamily="2" charset="2"/>
              </a:rPr>
            </a:br>
            <a:r>
              <a:rPr lang="de-DE" altLang="de-DE" sz="1400">
                <a:solidFill>
                  <a:srgbClr val="404040"/>
                </a:solidFill>
                <a:latin typeface="Calibri" panose="020F0502020204030204" pitchFamily="34" charset="0"/>
                <a:sym typeface="Monotype Sorts" pitchFamily="2" charset="2"/>
              </a:rPr>
              <a:t>Rechtsvergleichung und </a:t>
            </a:r>
            <a:br>
              <a:rPr lang="de-DE" altLang="de-DE" sz="1400">
                <a:solidFill>
                  <a:srgbClr val="404040"/>
                </a:solidFill>
                <a:latin typeface="Calibri" panose="020F0502020204030204" pitchFamily="34" charset="0"/>
                <a:sym typeface="Monotype Sorts" pitchFamily="2" charset="2"/>
              </a:rPr>
            </a:br>
            <a:r>
              <a:rPr lang="de-DE" altLang="de-DE" sz="1400">
                <a:solidFill>
                  <a:srgbClr val="404040"/>
                </a:solidFill>
                <a:latin typeface="Calibri" panose="020F0502020204030204" pitchFamily="34" charset="0"/>
                <a:sym typeface="Monotype Sorts" pitchFamily="2" charset="2"/>
              </a:rPr>
              <a:t>Europäische Rechtsgeschichte </a:t>
            </a:r>
          </a:p>
          <a:p>
            <a:pPr marL="0" indent="0" eaLnBrk="1" hangingPunct="1">
              <a:spcBef>
                <a:spcPts val="1038"/>
              </a:spcBef>
              <a:buFont typeface="Wingdings" pitchFamily="2" charset="2"/>
              <a:buNone/>
            </a:pPr>
            <a:r>
              <a:rPr lang="de-DE" altLang="de-DE" sz="1800" b="1">
                <a:solidFill>
                  <a:srgbClr val="404040"/>
                </a:solidFill>
                <a:latin typeface="Calibri" panose="020F0502020204030204" pitchFamily="34" charset="0"/>
                <a:sym typeface="Monotype Sorts" pitchFamily="2" charset="2"/>
              </a:rPr>
              <a:t>European Legal Studies Institute</a:t>
            </a:r>
            <a:endParaRPr lang="de-DE" altLang="de-DE" sz="1800" b="1">
              <a:solidFill>
                <a:srgbClr val="800000"/>
              </a:solidFill>
              <a:latin typeface="Calibri" panose="020F0502020204030204" pitchFamily="34" charset="0"/>
              <a:sym typeface="Monotype Sorts" pitchFamily="2" charset="2"/>
            </a:endParaRPr>
          </a:p>
          <a:p>
            <a:pPr marL="0" indent="0" eaLnBrk="1" hangingPunct="1">
              <a:buFont typeface="Wingdings" pitchFamily="2" charset="2"/>
              <a:buNone/>
            </a:pPr>
            <a:r>
              <a:rPr lang="de-DE" altLang="de-DE" sz="1800" b="1" err="1">
                <a:solidFill>
                  <a:srgbClr val="800000"/>
                </a:solidFill>
                <a:latin typeface="Calibri" panose="020F0502020204030204" pitchFamily="34" charset="0"/>
                <a:sym typeface="Monotype Sorts" pitchFamily="2" charset="2"/>
              </a:rPr>
              <a:t>www.elsi.uos.de</a:t>
            </a:r>
            <a:endParaRPr lang="de-DE" altLang="de-DE" sz="1800">
              <a:solidFill>
                <a:srgbClr val="595959"/>
              </a:solidFill>
              <a:latin typeface="Calibri" panose="020F0502020204030204" pitchFamily="34" charset="0"/>
              <a:sym typeface="Monotype Sorts" pitchFamily="2" charset="2"/>
            </a:endParaRPr>
          </a:p>
        </p:txBody>
      </p:sp>
      <p:sp>
        <p:nvSpPr>
          <p:cNvPr id="50179" name="Fußzeilenplatzhalter 3">
            <a:extLst>
              <a:ext uri="{FF2B5EF4-FFF2-40B4-BE49-F238E27FC236}">
                <a16:creationId xmlns:a16="http://schemas.microsoft.com/office/drawing/2014/main" id="{CDAA16D0-4CAF-9990-B03F-492058C86A57}"/>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dirty="0"/>
              <a:t>Freiburg, 06.12.2024</a:t>
            </a:r>
          </a:p>
        </p:txBody>
      </p:sp>
      <p:sp>
        <p:nvSpPr>
          <p:cNvPr id="2" name="AutoShape 2" descr="notizblock_elsi_A6_druck.pdf">
            <a:extLst>
              <a:ext uri="{FF2B5EF4-FFF2-40B4-BE49-F238E27FC236}">
                <a16:creationId xmlns:a16="http://schemas.microsoft.com/office/drawing/2014/main" id="{93AB3488-FB74-441A-DB01-CB7A81D8D59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notizblock_elsi_A6_druck.pdf">
            <a:extLst>
              <a:ext uri="{FF2B5EF4-FFF2-40B4-BE49-F238E27FC236}">
                <a16:creationId xmlns:a16="http://schemas.microsoft.com/office/drawing/2014/main" id="{98F648B7-95F0-0933-93D5-D294F6508AA7}"/>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5" name="Grafik 4">
            <a:extLst>
              <a:ext uri="{FF2B5EF4-FFF2-40B4-BE49-F238E27FC236}">
                <a16:creationId xmlns:a16="http://schemas.microsoft.com/office/drawing/2014/main" id="{40095595-8E72-10D6-F35F-2FF0804AC388}"/>
              </a:ext>
            </a:extLst>
          </p:cNvPr>
          <p:cNvPicPr>
            <a:picLocks noChangeAspect="1"/>
          </p:cNvPicPr>
          <p:nvPr/>
        </p:nvPicPr>
        <p:blipFill>
          <a:blip r:embed="rId3"/>
          <a:stretch>
            <a:fillRect/>
          </a:stretch>
        </p:blipFill>
        <p:spPr>
          <a:xfrm>
            <a:off x="787041" y="1219523"/>
            <a:ext cx="3487763" cy="4230390"/>
          </a:xfrm>
          <a:prstGeom prst="rect">
            <a:avLst/>
          </a:prstGeom>
        </p:spPr>
      </p:pic>
    </p:spTree>
    <p:extLst>
      <p:ext uri="{BB962C8B-B14F-4D97-AF65-F5344CB8AC3E}">
        <p14:creationId xmlns:p14="http://schemas.microsoft.com/office/powerpoint/2010/main" val="179079053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D69BDA70-C920-404B-BE3A-6B7D1345314E}"/>
              </a:ext>
            </a:extLst>
          </p:cNvPr>
          <p:cNvSpPr>
            <a:spLocks noGrp="1" noChangeArrowheads="1"/>
          </p:cNvSpPr>
          <p:nvPr>
            <p:ph type="title"/>
          </p:nvPr>
        </p:nvSpPr>
        <p:spPr>
          <a:xfrm>
            <a:off x="304800" y="762000"/>
            <a:ext cx="3160713" cy="673100"/>
          </a:xfrm>
        </p:spPr>
        <p:txBody>
          <a:bodyPr/>
          <a:lstStyle/>
          <a:p>
            <a:pPr eaLnBrk="1" hangingPunct="1"/>
            <a:r>
              <a:rPr lang="de-DE" altLang="de-DE" dirty="0">
                <a:latin typeface="Calibri" panose="020F0502020204030204" pitchFamily="34" charset="0"/>
              </a:rPr>
              <a:t>I. </a:t>
            </a:r>
            <a:r>
              <a:rPr lang="de-DE" altLang="de-DE" dirty="0" err="1">
                <a:latin typeface="Calibri" panose="020F0502020204030204" pitchFamily="34" charset="0"/>
              </a:rPr>
              <a:t>Introduction</a:t>
            </a:r>
            <a:endParaRPr lang="de-DE" altLang="de-DE" dirty="0">
              <a:latin typeface="Calibri" panose="020F0502020204030204" pitchFamily="34" charset="0"/>
            </a:endParaRPr>
          </a:p>
        </p:txBody>
      </p:sp>
      <p:sp>
        <p:nvSpPr>
          <p:cNvPr id="17410" name="Rectangle 7">
            <a:extLst>
              <a:ext uri="{FF2B5EF4-FFF2-40B4-BE49-F238E27FC236}">
                <a16:creationId xmlns:a16="http://schemas.microsoft.com/office/drawing/2014/main" id="{E4F10AC0-6775-9645-AC85-C3E0F683F27E}"/>
              </a:ext>
            </a:extLst>
          </p:cNvPr>
          <p:cNvSpPr>
            <a:spLocks noGrp="1" noChangeArrowheads="1"/>
          </p:cNvSpPr>
          <p:nvPr>
            <p:ph idx="1"/>
          </p:nvPr>
        </p:nvSpPr>
        <p:spPr>
          <a:xfrm>
            <a:off x="2267744" y="1600200"/>
            <a:ext cx="6419056" cy="4525963"/>
          </a:xfrm>
        </p:spPr>
        <p:txBody>
          <a:bodyPr/>
          <a:lstStyle/>
          <a:p>
            <a:pPr indent="0" eaLnBrk="1" hangingPunct="1">
              <a:buNone/>
            </a:pPr>
            <a:r>
              <a:rPr lang="en-US" altLang="de-DE" sz="2000" dirty="0">
                <a:latin typeface="Calibri" panose="020F0502020204030204" pitchFamily="34" charset="0"/>
                <a:ea typeface="Calibri" panose="020F0502020204030204" pitchFamily="34" charset="0"/>
                <a:cs typeface="Calibri" panose="020F0502020204030204" pitchFamily="34" charset="0"/>
              </a:rPr>
              <a:t>Data Act:</a:t>
            </a:r>
          </a:p>
          <a:p>
            <a:pPr indent="0" eaLnBrk="1" hangingPunct="1">
              <a:buNone/>
            </a:pPr>
            <a:r>
              <a:rPr lang="en-US" altLang="de-DE" sz="2000" dirty="0">
                <a:latin typeface="Calibri" panose="020F0502020204030204" pitchFamily="34" charset="0"/>
                <a:ea typeface="Calibri" panose="020F0502020204030204" pitchFamily="34" charset="0"/>
                <a:cs typeface="Calibri" panose="020F0502020204030204" pitchFamily="34" charset="0"/>
              </a:rPr>
              <a:t>Requires contracts to be concluded between parties involved in the data chain</a:t>
            </a:r>
            <a:endParaRPr lang="en-GB" altLang="de-DE" sz="2000" dirty="0">
              <a:latin typeface="Calibri" panose="020F0502020204030204" pitchFamily="34" charset="0"/>
              <a:ea typeface="Calibri" panose="020F0502020204030204" pitchFamily="34" charset="0"/>
              <a:cs typeface="Calibri" panose="020F0502020204030204" pitchFamily="34" charset="0"/>
            </a:endParaRPr>
          </a:p>
        </p:txBody>
      </p:sp>
      <p:sp>
        <p:nvSpPr>
          <p:cNvPr id="17411" name="Textplatzhalter 4">
            <a:extLst>
              <a:ext uri="{FF2B5EF4-FFF2-40B4-BE49-F238E27FC236}">
                <a16:creationId xmlns:a16="http://schemas.microsoft.com/office/drawing/2014/main" id="{8CEEFE95-1B57-906B-1EE6-F1F41805BCD9}"/>
              </a:ext>
            </a:extLst>
          </p:cNvPr>
          <p:cNvSpPr>
            <a:spLocks noGrp="1" noChangeArrowheads="1"/>
          </p:cNvSpPr>
          <p:nvPr>
            <p:ph type="body" sz="half" idx="2"/>
          </p:nvPr>
        </p:nvSpPr>
        <p:spPr>
          <a:xfrm>
            <a:off x="304800" y="1600200"/>
            <a:ext cx="1746920" cy="4538663"/>
          </a:xfrm>
        </p:spPr>
        <p:txBody>
          <a:bodyPr/>
          <a:lstStyle/>
          <a:p>
            <a:endParaRPr lang="de-DE" altLang="de-DE" sz="1200" i="1">
              <a:solidFill>
                <a:srgbClr val="FF6600"/>
              </a:solidFill>
              <a:latin typeface="Calibri" panose="020F0502020204030204" pitchFamily="34" charset="0"/>
            </a:endParaRP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627180" y="762000"/>
            <a:ext cx="65168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dirty="0" err="1">
                <a:solidFill>
                  <a:schemeClr val="accent2"/>
                </a:solidFill>
                <a:latin typeface="Calibri" panose="020F0502020204030204" pitchFamily="34" charset="0"/>
              </a:rPr>
              <a:t>Why</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model</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contract</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terms</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for</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agricultural</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machinery</a:t>
            </a:r>
            <a:r>
              <a:rPr lang="de-DE" altLang="de-DE" sz="2000" b="1" dirty="0">
                <a:solidFill>
                  <a:schemeClr val="accent2"/>
                </a:solidFill>
                <a:latin typeface="Calibri" panose="020F0502020204030204" pitchFamily="34" charset="0"/>
              </a:rPr>
              <a:t>?</a:t>
            </a:r>
          </a:p>
        </p:txBody>
      </p:sp>
      <p:pic>
        <p:nvPicPr>
          <p:cNvPr id="11" name="Grafik 2" descr="Bauer">
            <a:extLst>
              <a:ext uri="{FF2B5EF4-FFF2-40B4-BE49-F238E27FC236}">
                <a16:creationId xmlns:a16="http://schemas.microsoft.com/office/drawing/2014/main" id="{EC983682-2364-4D83-69F0-33C3546A0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958" y="5286115"/>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4" descr="Mann">
            <a:extLst>
              <a:ext uri="{FF2B5EF4-FFF2-40B4-BE49-F238E27FC236}">
                <a16:creationId xmlns:a16="http://schemas.microsoft.com/office/drawing/2014/main" id="{98F55E36-8A48-8BE9-0A3D-C15EB80032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145" y="346143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descr="Mann">
            <a:extLst>
              <a:ext uri="{FF2B5EF4-FFF2-40B4-BE49-F238E27FC236}">
                <a16:creationId xmlns:a16="http://schemas.microsoft.com/office/drawing/2014/main" id="{D3D60E43-A1D0-87B0-0287-CC87123B22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263" y="519147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hteck 15">
            <a:extLst>
              <a:ext uri="{FF2B5EF4-FFF2-40B4-BE49-F238E27FC236}">
                <a16:creationId xmlns:a16="http://schemas.microsoft.com/office/drawing/2014/main" id="{0A86A40F-7119-BDD9-C5B2-B318A4A51295}"/>
              </a:ext>
            </a:extLst>
          </p:cNvPr>
          <p:cNvSpPr/>
          <p:nvPr/>
        </p:nvSpPr>
        <p:spPr bwMode="auto">
          <a:xfrm>
            <a:off x="8120792" y="3922388"/>
            <a:ext cx="90368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ctr" eaLnBrk="1" hangingPunct="1">
              <a:defRPr/>
            </a:pPr>
            <a:endParaRPr lang="de-DE" sz="825">
              <a:latin typeface="Arial" charset="0"/>
            </a:endParaRPr>
          </a:p>
        </p:txBody>
      </p:sp>
      <p:sp>
        <p:nvSpPr>
          <p:cNvPr id="39" name="Sprechblase: oval 49">
            <a:extLst>
              <a:ext uri="{FF2B5EF4-FFF2-40B4-BE49-F238E27FC236}">
                <a16:creationId xmlns:a16="http://schemas.microsoft.com/office/drawing/2014/main" id="{95EFF18C-FF52-BDCD-6102-D7766325B0B1}"/>
              </a:ext>
            </a:extLst>
          </p:cNvPr>
          <p:cNvSpPr/>
          <p:nvPr/>
        </p:nvSpPr>
        <p:spPr bwMode="auto">
          <a:xfrm>
            <a:off x="2627181" y="4655452"/>
            <a:ext cx="1174332" cy="685800"/>
          </a:xfrm>
          <a:prstGeom prst="wedgeEllipseCallout">
            <a:avLst>
              <a:gd name="adj1" fmla="val 39393"/>
              <a:gd name="adj2" fmla="val 46672"/>
            </a:avLst>
          </a:prstGeom>
          <a:solidFill>
            <a:srgbClr val="FF660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Data Holder</a:t>
            </a:r>
          </a:p>
        </p:txBody>
      </p:sp>
      <p:cxnSp>
        <p:nvCxnSpPr>
          <p:cNvPr id="53" name="Gerade Verbindung mit Pfeil 52">
            <a:extLst>
              <a:ext uri="{FF2B5EF4-FFF2-40B4-BE49-F238E27FC236}">
                <a16:creationId xmlns:a16="http://schemas.microsoft.com/office/drawing/2014/main" id="{D53EEDF9-74AA-FD2E-BAC4-BBECA4C453D6}"/>
              </a:ext>
            </a:extLst>
          </p:cNvPr>
          <p:cNvCxnSpPr>
            <a:cxnSpLocks/>
          </p:cNvCxnSpPr>
          <p:nvPr/>
        </p:nvCxnSpPr>
        <p:spPr bwMode="auto">
          <a:xfrm flipH="1">
            <a:off x="4394343" y="4313058"/>
            <a:ext cx="648072" cy="842821"/>
          </a:xfrm>
          <a:prstGeom prst="straightConnector1">
            <a:avLst/>
          </a:prstGeom>
          <a:ln>
            <a:solidFill>
              <a:srgbClr val="0070C0"/>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accent2"/>
          </a:lnRef>
          <a:fillRef idx="0">
            <a:schemeClr val="accent2"/>
          </a:fillRef>
          <a:effectRef idx="2">
            <a:schemeClr val="accent2"/>
          </a:effectRef>
          <a:fontRef idx="minor">
            <a:schemeClr val="tx1"/>
          </a:fontRef>
        </p:style>
      </p:cxnSp>
      <p:grpSp>
        <p:nvGrpSpPr>
          <p:cNvPr id="2" name="Gruppieren 1"/>
          <p:cNvGrpSpPr/>
          <p:nvPr/>
        </p:nvGrpSpPr>
        <p:grpSpPr>
          <a:xfrm>
            <a:off x="5916819" y="4313057"/>
            <a:ext cx="2605737" cy="1019313"/>
            <a:chOff x="5916819" y="4313057"/>
            <a:chExt cx="2605737" cy="1019313"/>
          </a:xfrm>
        </p:grpSpPr>
        <p:sp>
          <p:nvSpPr>
            <p:cNvPr id="38" name="Sprechblase: oval 48">
              <a:extLst>
                <a:ext uri="{FF2B5EF4-FFF2-40B4-BE49-F238E27FC236}">
                  <a16:creationId xmlns:a16="http://schemas.microsoft.com/office/drawing/2014/main" id="{60D34E0C-16BA-0E73-AF8E-5D87AA07C9B9}"/>
                </a:ext>
              </a:extLst>
            </p:cNvPr>
            <p:cNvSpPr/>
            <p:nvPr/>
          </p:nvSpPr>
          <p:spPr bwMode="auto">
            <a:xfrm>
              <a:off x="7468688" y="4648669"/>
              <a:ext cx="1053868" cy="683701"/>
            </a:xfrm>
            <a:prstGeom prst="wedgeEllipseCallout">
              <a:avLst>
                <a:gd name="adj1" fmla="val -45438"/>
                <a:gd name="adj2" fmla="val 53462"/>
              </a:avLst>
            </a:prstGeom>
            <a:solidFill>
              <a:srgbClr val="00B0F0"/>
            </a:solidFill>
            <a:ln w="9525" cap="flat" cmpd="sng" algn="ctr">
              <a:solidFill>
                <a:schemeClr val="tx1"/>
              </a:solidFill>
              <a:prstDash val="solid"/>
              <a:round/>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600" b="1" dirty="0">
                  <a:solidFill>
                    <a:schemeClr val="tx1"/>
                  </a:solidFill>
                  <a:latin typeface="Calibri" panose="020F0502020204030204" pitchFamily="34" charset="0"/>
                  <a:cs typeface="Calibri" panose="020F0502020204030204" pitchFamily="34" charset="0"/>
                </a:rPr>
                <a:t>User</a:t>
              </a:r>
              <a:endPar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55" name="Gerade Verbindung mit Pfeil 54">
              <a:extLst>
                <a:ext uri="{FF2B5EF4-FFF2-40B4-BE49-F238E27FC236}">
                  <a16:creationId xmlns:a16="http://schemas.microsoft.com/office/drawing/2014/main" id="{8854AB76-BA14-4AC4-7159-8B3CFF13A55F}"/>
                </a:ext>
              </a:extLst>
            </p:cNvPr>
            <p:cNvCxnSpPr>
              <a:cxnSpLocks/>
            </p:cNvCxnSpPr>
            <p:nvPr/>
          </p:nvCxnSpPr>
          <p:spPr bwMode="auto">
            <a:xfrm>
              <a:off x="5916819" y="4313057"/>
              <a:ext cx="648072" cy="842821"/>
            </a:xfrm>
            <a:prstGeom prst="straightConnector1">
              <a:avLst/>
            </a:prstGeom>
            <a:ln>
              <a:solidFill>
                <a:srgbClr val="0070C0"/>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accent2"/>
            </a:lnRef>
            <a:fillRef idx="0">
              <a:schemeClr val="accent2"/>
            </a:fillRef>
            <a:effectRef idx="2">
              <a:schemeClr val="accent2"/>
            </a:effectRef>
            <a:fontRef idx="minor">
              <a:schemeClr val="tx1"/>
            </a:fontRef>
          </p:style>
        </p:cxnSp>
      </p:grpSp>
      <p:cxnSp>
        <p:nvCxnSpPr>
          <p:cNvPr id="56" name="Gerade Verbindung mit Pfeil 55">
            <a:extLst>
              <a:ext uri="{FF2B5EF4-FFF2-40B4-BE49-F238E27FC236}">
                <a16:creationId xmlns:a16="http://schemas.microsoft.com/office/drawing/2014/main" id="{A1196FBD-648B-77A6-9EAA-72F620F0F53F}"/>
              </a:ext>
            </a:extLst>
          </p:cNvPr>
          <p:cNvCxnSpPr>
            <a:cxnSpLocks/>
          </p:cNvCxnSpPr>
          <p:nvPr/>
        </p:nvCxnSpPr>
        <p:spPr bwMode="auto">
          <a:xfrm flipH="1">
            <a:off x="4499992" y="5534372"/>
            <a:ext cx="2016224" cy="0"/>
          </a:xfrm>
          <a:prstGeom prst="straightConnector1">
            <a:avLst/>
          </a:prstGeom>
          <a:ln>
            <a:solidFill>
              <a:srgbClr val="0070C0"/>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accent2"/>
          </a:lnRef>
          <a:fillRef idx="0">
            <a:schemeClr val="accent2"/>
          </a:fillRef>
          <a:effectRef idx="2">
            <a:schemeClr val="accent2"/>
          </a:effectRef>
          <a:fontRef idx="minor">
            <a:schemeClr val="tx1"/>
          </a:fontRef>
        </p:style>
      </p:cxnSp>
      <p:graphicFrame>
        <p:nvGraphicFramePr>
          <p:cNvPr id="20" name="Objekt 19">
            <a:extLst>
              <a:ext uri="{FF2B5EF4-FFF2-40B4-BE49-F238E27FC236}">
                <a16:creationId xmlns:a16="http://schemas.microsoft.com/office/drawing/2014/main" id="{E7F6A7FA-0D35-43D4-9A30-63A45FE85EC1}"/>
              </a:ext>
            </a:extLst>
          </p:cNvPr>
          <p:cNvGraphicFramePr>
            <a:graphicFrameLocks noChangeAspect="1"/>
          </p:cNvGraphicFramePr>
          <p:nvPr>
            <p:extLst>
              <p:ext uri="{D42A27DB-BD31-4B8C-83A1-F6EECF244321}">
                <p14:modId xmlns:p14="http://schemas.microsoft.com/office/powerpoint/2010/main" val="655698952"/>
              </p:ext>
            </p:extLst>
          </p:nvPr>
        </p:nvGraphicFramePr>
        <p:xfrm>
          <a:off x="7226674" y="5554663"/>
          <a:ext cx="445294" cy="571500"/>
        </p:xfrm>
        <a:graphic>
          <a:graphicData uri="http://schemas.openxmlformats.org/presentationml/2006/ole">
            <mc:AlternateContent xmlns:mc="http://schemas.openxmlformats.org/markup-compatibility/2006">
              <mc:Choice xmlns:v="urn:schemas-microsoft-com:vml" Requires="v">
                <p:oleObj name="Bitmap-Bild" r:id="rId5" imgW="594360" imgH="762120" progId="Paint.Picture.1">
                  <p:embed/>
                </p:oleObj>
              </mc:Choice>
              <mc:Fallback>
                <p:oleObj name="Bitmap-Bild" r:id="rId5" imgW="594360" imgH="762120" progId="Paint.Picture.1">
                  <p:embed/>
                  <p:pic>
                    <p:nvPicPr>
                      <p:cNvPr id="4" name="Objekt 3">
                        <a:extLst>
                          <a:ext uri="{FF2B5EF4-FFF2-40B4-BE49-F238E27FC236}">
                            <a16:creationId xmlns:a16="http://schemas.microsoft.com/office/drawing/2014/main" id="{79CE2FD1-86D0-DD01-50C6-3CFE775AEF7E}"/>
                          </a:ext>
                        </a:extLst>
                      </p:cNvPr>
                      <p:cNvPicPr/>
                      <p:nvPr/>
                    </p:nvPicPr>
                    <p:blipFill>
                      <a:blip r:embed="rId6"/>
                      <a:stretch>
                        <a:fillRect/>
                      </a:stretch>
                    </p:blipFill>
                    <p:spPr>
                      <a:xfrm>
                        <a:off x="7226674" y="5554663"/>
                        <a:ext cx="445294" cy="571500"/>
                      </a:xfrm>
                      <a:prstGeom prst="rect">
                        <a:avLst/>
                      </a:prstGeom>
                    </p:spPr>
                  </p:pic>
                </p:oleObj>
              </mc:Fallback>
            </mc:AlternateContent>
          </a:graphicData>
        </a:graphic>
      </p:graphicFrame>
      <p:pic>
        <p:nvPicPr>
          <p:cNvPr id="3" name="Grafik 2">
            <a:extLst>
              <a:ext uri="{FF2B5EF4-FFF2-40B4-BE49-F238E27FC236}">
                <a16:creationId xmlns:a16="http://schemas.microsoft.com/office/drawing/2014/main" id="{5CCDC329-38F4-429E-B1FD-F71770EF055A}"/>
              </a:ext>
            </a:extLst>
          </p:cNvPr>
          <p:cNvPicPr>
            <a:picLocks noChangeAspect="1"/>
          </p:cNvPicPr>
          <p:nvPr/>
        </p:nvPicPr>
        <p:blipFill>
          <a:blip r:embed="rId7"/>
          <a:stretch>
            <a:fillRect/>
          </a:stretch>
        </p:blipFill>
        <p:spPr>
          <a:xfrm>
            <a:off x="3179925" y="5382592"/>
            <a:ext cx="581025" cy="619125"/>
          </a:xfrm>
          <a:prstGeom prst="rect">
            <a:avLst/>
          </a:prstGeom>
        </p:spPr>
      </p:pic>
      <p:sp>
        <p:nvSpPr>
          <p:cNvPr id="4" name="Sprechblase: oval 50">
            <a:extLst>
              <a:ext uri="{FF2B5EF4-FFF2-40B4-BE49-F238E27FC236}">
                <a16:creationId xmlns:a16="http://schemas.microsoft.com/office/drawing/2014/main" id="{F8C89FFA-902E-ECBC-6C48-5164F83336DE}"/>
              </a:ext>
            </a:extLst>
          </p:cNvPr>
          <p:cNvSpPr/>
          <p:nvPr/>
        </p:nvSpPr>
        <p:spPr bwMode="auto">
          <a:xfrm>
            <a:off x="4067944" y="2734821"/>
            <a:ext cx="1235458" cy="842821"/>
          </a:xfrm>
          <a:prstGeom prst="wedgeEllipseCallout">
            <a:avLst>
              <a:gd name="adj1" fmla="val 39393"/>
              <a:gd name="adj2" fmla="val 46672"/>
            </a:avLst>
          </a:prstGeom>
          <a:solidFill>
            <a:srgbClr val="FFF53B"/>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600" b="1" dirty="0">
                <a:solidFill>
                  <a:schemeClr val="tx1"/>
                </a:solidFill>
                <a:latin typeface="Calibri" panose="020F0502020204030204" pitchFamily="34" charset="0"/>
                <a:cs typeface="Calibri" panose="020F0502020204030204" pitchFamily="34" charset="0"/>
              </a:rPr>
              <a:t>Data </a:t>
            </a:r>
            <a:r>
              <a:rPr lang="de-DE" sz="1600" b="1" dirty="0" err="1">
                <a:solidFill>
                  <a:schemeClr val="tx1"/>
                </a:solidFill>
                <a:latin typeface="Calibri" panose="020F0502020204030204" pitchFamily="34" charset="0"/>
                <a:cs typeface="Calibri" panose="020F0502020204030204" pitchFamily="34" charset="0"/>
              </a:rPr>
              <a:t>Recipient</a:t>
            </a:r>
            <a:endPar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9728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D69BDA70-C920-404B-BE3A-6B7D1345314E}"/>
              </a:ext>
            </a:extLst>
          </p:cNvPr>
          <p:cNvSpPr>
            <a:spLocks noGrp="1" noChangeArrowheads="1"/>
          </p:cNvSpPr>
          <p:nvPr>
            <p:ph type="title"/>
          </p:nvPr>
        </p:nvSpPr>
        <p:spPr>
          <a:xfrm>
            <a:off x="304800" y="762000"/>
            <a:ext cx="3160713" cy="673100"/>
          </a:xfrm>
        </p:spPr>
        <p:txBody>
          <a:bodyPr/>
          <a:lstStyle/>
          <a:p>
            <a:pPr eaLnBrk="1" hangingPunct="1"/>
            <a:r>
              <a:rPr lang="de-DE" altLang="de-DE">
                <a:latin typeface="Calibri" panose="020F0502020204030204" pitchFamily="34" charset="0"/>
              </a:rPr>
              <a:t>I. </a:t>
            </a:r>
            <a:r>
              <a:rPr lang="de-DE" altLang="de-DE" err="1">
                <a:latin typeface="Calibri" panose="020F0502020204030204" pitchFamily="34" charset="0"/>
              </a:rPr>
              <a:t>Introduction</a:t>
            </a:r>
            <a:endParaRPr lang="de-DE" altLang="de-DE">
              <a:latin typeface="Calibri" panose="020F0502020204030204" pitchFamily="34" charset="0"/>
            </a:endParaRPr>
          </a:p>
        </p:txBody>
      </p:sp>
      <p:sp>
        <p:nvSpPr>
          <p:cNvPr id="17410" name="Rectangle 7">
            <a:extLst>
              <a:ext uri="{FF2B5EF4-FFF2-40B4-BE49-F238E27FC236}">
                <a16:creationId xmlns:a16="http://schemas.microsoft.com/office/drawing/2014/main" id="{E4F10AC0-6775-9645-AC85-C3E0F683F27E}"/>
              </a:ext>
            </a:extLst>
          </p:cNvPr>
          <p:cNvSpPr>
            <a:spLocks noGrp="1" noChangeArrowheads="1"/>
          </p:cNvSpPr>
          <p:nvPr>
            <p:ph idx="1"/>
          </p:nvPr>
        </p:nvSpPr>
        <p:spPr>
          <a:xfrm>
            <a:off x="2267744" y="1600200"/>
            <a:ext cx="6419056" cy="4525963"/>
          </a:xfrm>
        </p:spPr>
        <p:txBody>
          <a:bodyPr/>
          <a:lstStyle/>
          <a:p>
            <a:pPr indent="0" eaLnBrk="1" hangingPunct="1">
              <a:buNone/>
            </a:pPr>
            <a:r>
              <a:rPr lang="en-US" altLang="de-DE" sz="2000" dirty="0">
                <a:latin typeface="Calibri" panose="020F0502020204030204" pitchFamily="34" charset="0"/>
                <a:ea typeface="Calibri" panose="020F0502020204030204" pitchFamily="34" charset="0"/>
                <a:cs typeface="Calibri" panose="020F0502020204030204" pitchFamily="34" charset="0"/>
              </a:rPr>
              <a:t>Data Act: </a:t>
            </a:r>
          </a:p>
          <a:p>
            <a:pPr indent="0" eaLnBrk="1" hangingPunct="1">
              <a:buNone/>
            </a:pPr>
            <a:r>
              <a:rPr lang="en-US" altLang="de-DE" sz="2000" dirty="0">
                <a:latin typeface="Calibri" panose="020F0502020204030204" pitchFamily="34" charset="0"/>
                <a:ea typeface="Calibri" panose="020F0502020204030204" pitchFamily="34" charset="0"/>
                <a:cs typeface="Calibri" panose="020F0502020204030204" pitchFamily="34" charset="0"/>
              </a:rPr>
              <a:t>Requires contracts to be concluded between parties involved in the data chain</a:t>
            </a:r>
            <a:endParaRPr lang="en-GB" altLang="de-DE" sz="2000" dirty="0">
              <a:latin typeface="Calibri" panose="020F0502020204030204" pitchFamily="34" charset="0"/>
              <a:ea typeface="Calibri" panose="020F0502020204030204" pitchFamily="34" charset="0"/>
              <a:cs typeface="Calibri" panose="020F0502020204030204" pitchFamily="34" charset="0"/>
            </a:endParaRPr>
          </a:p>
        </p:txBody>
      </p:sp>
      <p:sp>
        <p:nvSpPr>
          <p:cNvPr id="17411" name="Textplatzhalter 4">
            <a:extLst>
              <a:ext uri="{FF2B5EF4-FFF2-40B4-BE49-F238E27FC236}">
                <a16:creationId xmlns:a16="http://schemas.microsoft.com/office/drawing/2014/main" id="{8CEEFE95-1B57-906B-1EE6-F1F41805BCD9}"/>
              </a:ext>
            </a:extLst>
          </p:cNvPr>
          <p:cNvSpPr>
            <a:spLocks noGrp="1" noChangeArrowheads="1"/>
          </p:cNvSpPr>
          <p:nvPr>
            <p:ph type="body" sz="half" idx="2"/>
          </p:nvPr>
        </p:nvSpPr>
        <p:spPr>
          <a:xfrm>
            <a:off x="304800" y="1600200"/>
            <a:ext cx="1746920" cy="4538663"/>
          </a:xfrm>
        </p:spPr>
        <p:txBody>
          <a:bodyPr/>
          <a:lstStyle/>
          <a:p>
            <a:endParaRPr lang="de-DE" altLang="de-DE" sz="1200" i="1">
              <a:solidFill>
                <a:srgbClr val="FF6600"/>
              </a:solidFill>
              <a:latin typeface="Calibri" panose="020F0502020204030204" pitchFamily="34" charset="0"/>
            </a:endParaRP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627180" y="762000"/>
            <a:ext cx="65168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dirty="0" err="1">
                <a:solidFill>
                  <a:schemeClr val="accent2"/>
                </a:solidFill>
                <a:latin typeface="Calibri" panose="020F0502020204030204" pitchFamily="34" charset="0"/>
              </a:rPr>
              <a:t>Why</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model</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contract</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terms</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for</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agricultural</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machinery</a:t>
            </a:r>
            <a:r>
              <a:rPr lang="de-DE" altLang="de-DE" sz="2000" b="1" dirty="0">
                <a:solidFill>
                  <a:schemeClr val="accent2"/>
                </a:solidFill>
                <a:latin typeface="Calibri" panose="020F0502020204030204" pitchFamily="34" charset="0"/>
              </a:rPr>
              <a:t>?</a:t>
            </a:r>
          </a:p>
        </p:txBody>
      </p:sp>
      <p:pic>
        <p:nvPicPr>
          <p:cNvPr id="11" name="Grafik 2" descr="Bauer">
            <a:extLst>
              <a:ext uri="{FF2B5EF4-FFF2-40B4-BE49-F238E27FC236}">
                <a16:creationId xmlns:a16="http://schemas.microsoft.com/office/drawing/2014/main" id="{EC983682-2364-4D83-69F0-33C3546A0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958" y="5286115"/>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4" descr="Mann">
            <a:extLst>
              <a:ext uri="{FF2B5EF4-FFF2-40B4-BE49-F238E27FC236}">
                <a16:creationId xmlns:a16="http://schemas.microsoft.com/office/drawing/2014/main" id="{98F55E36-8A48-8BE9-0A3D-C15EB80032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145" y="346143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descr="Mann">
            <a:extLst>
              <a:ext uri="{FF2B5EF4-FFF2-40B4-BE49-F238E27FC236}">
                <a16:creationId xmlns:a16="http://schemas.microsoft.com/office/drawing/2014/main" id="{D3D60E43-A1D0-87B0-0287-CC87123B22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263" y="519147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hteck 15">
            <a:extLst>
              <a:ext uri="{FF2B5EF4-FFF2-40B4-BE49-F238E27FC236}">
                <a16:creationId xmlns:a16="http://schemas.microsoft.com/office/drawing/2014/main" id="{0A86A40F-7119-BDD9-C5B2-B318A4A51295}"/>
              </a:ext>
            </a:extLst>
          </p:cNvPr>
          <p:cNvSpPr/>
          <p:nvPr/>
        </p:nvSpPr>
        <p:spPr bwMode="auto">
          <a:xfrm>
            <a:off x="8120792" y="3922388"/>
            <a:ext cx="90368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ctr" eaLnBrk="1" hangingPunct="1">
              <a:defRPr/>
            </a:pPr>
            <a:endParaRPr lang="de-DE" sz="825">
              <a:latin typeface="Arial" charset="0"/>
            </a:endParaRPr>
          </a:p>
        </p:txBody>
      </p:sp>
      <p:sp>
        <p:nvSpPr>
          <p:cNvPr id="38" name="Sprechblase: oval 48">
            <a:extLst>
              <a:ext uri="{FF2B5EF4-FFF2-40B4-BE49-F238E27FC236}">
                <a16:creationId xmlns:a16="http://schemas.microsoft.com/office/drawing/2014/main" id="{60D34E0C-16BA-0E73-AF8E-5D87AA07C9B9}"/>
              </a:ext>
            </a:extLst>
          </p:cNvPr>
          <p:cNvSpPr/>
          <p:nvPr/>
        </p:nvSpPr>
        <p:spPr bwMode="auto">
          <a:xfrm>
            <a:off x="7541204" y="4659932"/>
            <a:ext cx="1053868" cy="683701"/>
          </a:xfrm>
          <a:prstGeom prst="wedgeEllipseCallout">
            <a:avLst>
              <a:gd name="adj1" fmla="val -45438"/>
              <a:gd name="adj2" fmla="val 53462"/>
            </a:avLst>
          </a:prstGeom>
          <a:solidFill>
            <a:srgbClr val="00B0F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600" b="1" dirty="0">
                <a:solidFill>
                  <a:schemeClr val="tx1"/>
                </a:solidFill>
                <a:latin typeface="Calibri" panose="020F0502020204030204" pitchFamily="34" charset="0"/>
                <a:cs typeface="Calibri" panose="020F0502020204030204" pitchFamily="34" charset="0"/>
              </a:rPr>
              <a:t>User</a:t>
            </a:r>
            <a:endPar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9" name="Sprechblase: oval 49">
            <a:extLst>
              <a:ext uri="{FF2B5EF4-FFF2-40B4-BE49-F238E27FC236}">
                <a16:creationId xmlns:a16="http://schemas.microsoft.com/office/drawing/2014/main" id="{95EFF18C-FF52-BDCD-6102-D7766325B0B1}"/>
              </a:ext>
            </a:extLst>
          </p:cNvPr>
          <p:cNvSpPr/>
          <p:nvPr/>
        </p:nvSpPr>
        <p:spPr bwMode="auto">
          <a:xfrm>
            <a:off x="2627181" y="4655452"/>
            <a:ext cx="1174332" cy="685800"/>
          </a:xfrm>
          <a:prstGeom prst="wedgeEllipseCallout">
            <a:avLst>
              <a:gd name="adj1" fmla="val 39393"/>
              <a:gd name="adj2" fmla="val 46672"/>
            </a:avLst>
          </a:prstGeom>
          <a:solidFill>
            <a:srgbClr val="FF660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Data Holder</a:t>
            </a:r>
          </a:p>
        </p:txBody>
      </p:sp>
      <p:sp>
        <p:nvSpPr>
          <p:cNvPr id="40" name="Sprechblase: oval 50">
            <a:extLst>
              <a:ext uri="{FF2B5EF4-FFF2-40B4-BE49-F238E27FC236}">
                <a16:creationId xmlns:a16="http://schemas.microsoft.com/office/drawing/2014/main" id="{FFB27E06-45C9-A4BC-65B1-568F84AB954F}"/>
              </a:ext>
            </a:extLst>
          </p:cNvPr>
          <p:cNvSpPr/>
          <p:nvPr/>
        </p:nvSpPr>
        <p:spPr bwMode="auto">
          <a:xfrm>
            <a:off x="4067944" y="2734821"/>
            <a:ext cx="1235458" cy="842821"/>
          </a:xfrm>
          <a:prstGeom prst="wedgeEllipseCallout">
            <a:avLst>
              <a:gd name="adj1" fmla="val 39393"/>
              <a:gd name="adj2" fmla="val 46672"/>
            </a:avLst>
          </a:prstGeom>
          <a:solidFill>
            <a:srgbClr val="FFF53B"/>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600" b="1" dirty="0">
                <a:solidFill>
                  <a:schemeClr val="tx1"/>
                </a:solidFill>
                <a:latin typeface="Calibri" panose="020F0502020204030204" pitchFamily="34" charset="0"/>
                <a:cs typeface="Calibri" panose="020F0502020204030204" pitchFamily="34" charset="0"/>
              </a:rPr>
              <a:t>Data </a:t>
            </a:r>
            <a:r>
              <a:rPr lang="de-DE" sz="1600" b="1" dirty="0" err="1">
                <a:solidFill>
                  <a:schemeClr val="tx1"/>
                </a:solidFill>
                <a:latin typeface="Calibri" panose="020F0502020204030204" pitchFamily="34" charset="0"/>
                <a:cs typeface="Calibri" panose="020F0502020204030204" pitchFamily="34" charset="0"/>
              </a:rPr>
              <a:t>Recipient</a:t>
            </a:r>
            <a:endPar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53" name="Gerade Verbindung mit Pfeil 52">
            <a:extLst>
              <a:ext uri="{FF2B5EF4-FFF2-40B4-BE49-F238E27FC236}">
                <a16:creationId xmlns:a16="http://schemas.microsoft.com/office/drawing/2014/main" id="{D53EEDF9-74AA-FD2E-BAC4-BBECA4C453D6}"/>
              </a:ext>
            </a:extLst>
          </p:cNvPr>
          <p:cNvCxnSpPr>
            <a:cxnSpLocks/>
          </p:cNvCxnSpPr>
          <p:nvPr/>
        </p:nvCxnSpPr>
        <p:spPr bwMode="auto">
          <a:xfrm flipH="1">
            <a:off x="4394343" y="4313058"/>
            <a:ext cx="648072" cy="842821"/>
          </a:xfrm>
          <a:prstGeom prst="straightConnector1">
            <a:avLst/>
          </a:prstGeom>
          <a:ln>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2"/>
          </a:lnRef>
          <a:fillRef idx="0">
            <a:schemeClr val="accent2"/>
          </a:fillRef>
          <a:effectRef idx="2">
            <a:schemeClr val="accent2"/>
          </a:effectRef>
          <a:fontRef idx="minor">
            <a:schemeClr val="tx1"/>
          </a:fontRef>
        </p:style>
      </p:cxnSp>
      <p:cxnSp>
        <p:nvCxnSpPr>
          <p:cNvPr id="55" name="Gerade Verbindung mit Pfeil 54">
            <a:extLst>
              <a:ext uri="{FF2B5EF4-FFF2-40B4-BE49-F238E27FC236}">
                <a16:creationId xmlns:a16="http://schemas.microsoft.com/office/drawing/2014/main" id="{8854AB76-BA14-4AC4-7159-8B3CFF13A55F}"/>
              </a:ext>
            </a:extLst>
          </p:cNvPr>
          <p:cNvCxnSpPr>
            <a:cxnSpLocks/>
          </p:cNvCxnSpPr>
          <p:nvPr/>
        </p:nvCxnSpPr>
        <p:spPr bwMode="auto">
          <a:xfrm>
            <a:off x="5916819" y="4313057"/>
            <a:ext cx="648072" cy="842821"/>
          </a:xfrm>
          <a:prstGeom prst="straightConnector1">
            <a:avLst/>
          </a:prstGeom>
          <a:ln>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2"/>
          </a:lnRef>
          <a:fillRef idx="0">
            <a:schemeClr val="accent2"/>
          </a:fillRef>
          <a:effectRef idx="2">
            <a:schemeClr val="accent2"/>
          </a:effectRef>
          <a:fontRef idx="minor">
            <a:schemeClr val="tx1"/>
          </a:fontRef>
        </p:style>
      </p:cxnSp>
      <p:cxnSp>
        <p:nvCxnSpPr>
          <p:cNvPr id="56" name="Gerade Verbindung mit Pfeil 55">
            <a:extLst>
              <a:ext uri="{FF2B5EF4-FFF2-40B4-BE49-F238E27FC236}">
                <a16:creationId xmlns:a16="http://schemas.microsoft.com/office/drawing/2014/main" id="{A1196FBD-648B-77A6-9EAA-72F620F0F53F}"/>
              </a:ext>
            </a:extLst>
          </p:cNvPr>
          <p:cNvCxnSpPr>
            <a:cxnSpLocks/>
          </p:cNvCxnSpPr>
          <p:nvPr/>
        </p:nvCxnSpPr>
        <p:spPr bwMode="auto">
          <a:xfrm flipH="1">
            <a:off x="4499992" y="5534372"/>
            <a:ext cx="2016224" cy="0"/>
          </a:xfrm>
          <a:prstGeom prst="straightConnector1">
            <a:avLst/>
          </a:prstGeom>
          <a:ln>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2"/>
          </a:lnRef>
          <a:fillRef idx="0">
            <a:schemeClr val="accent2"/>
          </a:fillRef>
          <a:effectRef idx="2">
            <a:schemeClr val="accent2"/>
          </a:effectRef>
          <a:fontRef idx="minor">
            <a:schemeClr val="tx1"/>
          </a:fontRef>
        </p:style>
      </p:cxnSp>
      <p:pic>
        <p:nvPicPr>
          <p:cNvPr id="18" name="Grafik 17">
            <a:extLst>
              <a:ext uri="{FF2B5EF4-FFF2-40B4-BE49-F238E27FC236}">
                <a16:creationId xmlns:a16="http://schemas.microsoft.com/office/drawing/2014/main" id="{87071EC0-F060-4EDA-9CC6-E9A3239CF500}"/>
              </a:ext>
            </a:extLst>
          </p:cNvPr>
          <p:cNvPicPr>
            <a:picLocks noChangeAspect="1"/>
          </p:cNvPicPr>
          <p:nvPr/>
        </p:nvPicPr>
        <p:blipFill rotWithShape="1">
          <a:blip r:embed="rId5"/>
          <a:srcRect l="12969" t="19991" r="23080" b="17882"/>
          <a:stretch/>
        </p:blipFill>
        <p:spPr>
          <a:xfrm>
            <a:off x="6546706" y="4904455"/>
            <a:ext cx="790090" cy="502845"/>
          </a:xfrm>
          <a:prstGeom prst="rect">
            <a:avLst/>
          </a:prstGeom>
        </p:spPr>
      </p:pic>
      <p:sp>
        <p:nvSpPr>
          <p:cNvPr id="19" name="Ellipse 18">
            <a:extLst>
              <a:ext uri="{FF2B5EF4-FFF2-40B4-BE49-F238E27FC236}">
                <a16:creationId xmlns:a16="http://schemas.microsoft.com/office/drawing/2014/main" id="{E00584DC-D24C-4D6C-BCB5-2E34B9D6B431}"/>
              </a:ext>
            </a:extLst>
          </p:cNvPr>
          <p:cNvSpPr/>
          <p:nvPr/>
        </p:nvSpPr>
        <p:spPr bwMode="auto">
          <a:xfrm>
            <a:off x="6442470" y="4785388"/>
            <a:ext cx="1016748" cy="810706"/>
          </a:xfrm>
          <a:prstGeom prst="ellipse">
            <a:avLst/>
          </a:prstGeom>
          <a:noFill/>
          <a:ln w="50800">
            <a:solidFill>
              <a:srgbClr val="C0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endParaRPr>
          </a:p>
        </p:txBody>
      </p:sp>
      <p:graphicFrame>
        <p:nvGraphicFramePr>
          <p:cNvPr id="20" name="Objekt 19">
            <a:extLst>
              <a:ext uri="{FF2B5EF4-FFF2-40B4-BE49-F238E27FC236}">
                <a16:creationId xmlns:a16="http://schemas.microsoft.com/office/drawing/2014/main" id="{E7F6A7FA-0D35-43D4-9A30-63A45FE85EC1}"/>
              </a:ext>
            </a:extLst>
          </p:cNvPr>
          <p:cNvGraphicFramePr>
            <a:graphicFrameLocks noChangeAspect="1"/>
          </p:cNvGraphicFramePr>
          <p:nvPr/>
        </p:nvGraphicFramePr>
        <p:xfrm>
          <a:off x="7226674" y="5554663"/>
          <a:ext cx="445294" cy="571500"/>
        </p:xfrm>
        <a:graphic>
          <a:graphicData uri="http://schemas.openxmlformats.org/presentationml/2006/ole">
            <mc:AlternateContent xmlns:mc="http://schemas.openxmlformats.org/markup-compatibility/2006">
              <mc:Choice xmlns:v="urn:schemas-microsoft-com:vml" Requires="v">
                <p:oleObj name="Bitmap-Bild" r:id="rId6" imgW="594360" imgH="762120" progId="Paint.Picture.1">
                  <p:embed/>
                </p:oleObj>
              </mc:Choice>
              <mc:Fallback>
                <p:oleObj name="Bitmap-Bild" r:id="rId6" imgW="594360" imgH="762120" progId="Paint.Picture.1">
                  <p:embed/>
                  <p:pic>
                    <p:nvPicPr>
                      <p:cNvPr id="20" name="Objekt 19">
                        <a:extLst>
                          <a:ext uri="{FF2B5EF4-FFF2-40B4-BE49-F238E27FC236}">
                            <a16:creationId xmlns:a16="http://schemas.microsoft.com/office/drawing/2014/main" id="{E7F6A7FA-0D35-43D4-9A30-63A45FE85EC1}"/>
                          </a:ext>
                        </a:extLst>
                      </p:cNvPr>
                      <p:cNvPicPr/>
                      <p:nvPr/>
                    </p:nvPicPr>
                    <p:blipFill>
                      <a:blip r:embed="rId7"/>
                      <a:stretch>
                        <a:fillRect/>
                      </a:stretch>
                    </p:blipFill>
                    <p:spPr>
                      <a:xfrm>
                        <a:off x="7226674" y="5554663"/>
                        <a:ext cx="445294" cy="571500"/>
                      </a:xfrm>
                      <a:prstGeom prst="rect">
                        <a:avLst/>
                      </a:prstGeom>
                    </p:spPr>
                  </p:pic>
                </p:oleObj>
              </mc:Fallback>
            </mc:AlternateContent>
          </a:graphicData>
        </a:graphic>
      </p:graphicFrame>
      <p:pic>
        <p:nvPicPr>
          <p:cNvPr id="3" name="Grafik 2">
            <a:extLst>
              <a:ext uri="{FF2B5EF4-FFF2-40B4-BE49-F238E27FC236}">
                <a16:creationId xmlns:a16="http://schemas.microsoft.com/office/drawing/2014/main" id="{5CCDC329-38F4-429E-B1FD-F71770EF055A}"/>
              </a:ext>
            </a:extLst>
          </p:cNvPr>
          <p:cNvPicPr>
            <a:picLocks noChangeAspect="1"/>
          </p:cNvPicPr>
          <p:nvPr/>
        </p:nvPicPr>
        <p:blipFill>
          <a:blip r:embed="rId8"/>
          <a:stretch>
            <a:fillRect/>
          </a:stretch>
        </p:blipFill>
        <p:spPr>
          <a:xfrm>
            <a:off x="3179925" y="5382592"/>
            <a:ext cx="581025" cy="619125"/>
          </a:xfrm>
          <a:prstGeom prst="rect">
            <a:avLst/>
          </a:prstGeom>
        </p:spPr>
      </p:pic>
    </p:spTree>
    <p:extLst>
      <p:ext uri="{BB962C8B-B14F-4D97-AF65-F5344CB8AC3E}">
        <p14:creationId xmlns:p14="http://schemas.microsoft.com/office/powerpoint/2010/main" val="3004886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D69BDA70-C920-404B-BE3A-6B7D1345314E}"/>
              </a:ext>
            </a:extLst>
          </p:cNvPr>
          <p:cNvSpPr>
            <a:spLocks noGrp="1" noChangeArrowheads="1"/>
          </p:cNvSpPr>
          <p:nvPr>
            <p:ph type="title"/>
          </p:nvPr>
        </p:nvSpPr>
        <p:spPr>
          <a:xfrm>
            <a:off x="304800" y="762000"/>
            <a:ext cx="3160713" cy="673100"/>
          </a:xfrm>
        </p:spPr>
        <p:txBody>
          <a:bodyPr/>
          <a:lstStyle/>
          <a:p>
            <a:pPr eaLnBrk="1" hangingPunct="1"/>
            <a:r>
              <a:rPr lang="de-DE" altLang="de-DE">
                <a:latin typeface="Calibri" panose="020F0502020204030204" pitchFamily="34" charset="0"/>
              </a:rPr>
              <a:t>I. </a:t>
            </a:r>
            <a:r>
              <a:rPr lang="de-DE" altLang="de-DE" err="1">
                <a:latin typeface="Calibri" panose="020F0502020204030204" pitchFamily="34" charset="0"/>
              </a:rPr>
              <a:t>Introduction</a:t>
            </a:r>
            <a:endParaRPr lang="de-DE" altLang="de-DE">
              <a:latin typeface="Calibri" panose="020F0502020204030204" pitchFamily="34" charset="0"/>
            </a:endParaRPr>
          </a:p>
        </p:txBody>
      </p:sp>
      <p:sp>
        <p:nvSpPr>
          <p:cNvPr id="17410" name="Rectangle 7">
            <a:extLst>
              <a:ext uri="{FF2B5EF4-FFF2-40B4-BE49-F238E27FC236}">
                <a16:creationId xmlns:a16="http://schemas.microsoft.com/office/drawing/2014/main" id="{E4F10AC0-6775-9645-AC85-C3E0F683F27E}"/>
              </a:ext>
            </a:extLst>
          </p:cNvPr>
          <p:cNvSpPr>
            <a:spLocks noGrp="1" noChangeArrowheads="1"/>
          </p:cNvSpPr>
          <p:nvPr>
            <p:ph idx="1"/>
          </p:nvPr>
        </p:nvSpPr>
        <p:spPr>
          <a:xfrm>
            <a:off x="2267744" y="1600200"/>
            <a:ext cx="6419056" cy="4525963"/>
          </a:xfrm>
        </p:spPr>
        <p:txBody>
          <a:bodyPr/>
          <a:lstStyle/>
          <a:p>
            <a:pPr indent="0" eaLnBrk="1" hangingPunct="1">
              <a:buNone/>
            </a:pPr>
            <a:r>
              <a:rPr lang="en-US" altLang="de-DE" sz="2000" dirty="0">
                <a:latin typeface="Calibri" panose="020F0502020204030204" pitchFamily="34" charset="0"/>
                <a:ea typeface="Calibri" panose="020F0502020204030204" pitchFamily="34" charset="0"/>
                <a:cs typeface="Calibri" panose="020F0502020204030204" pitchFamily="34" charset="0"/>
              </a:rPr>
              <a:t>Data Act: </a:t>
            </a:r>
          </a:p>
          <a:p>
            <a:pPr indent="0" eaLnBrk="1" hangingPunct="1">
              <a:buNone/>
            </a:pPr>
            <a:r>
              <a:rPr lang="en-US" altLang="de-DE" sz="2000" dirty="0">
                <a:latin typeface="Calibri" panose="020F0502020204030204" pitchFamily="34" charset="0"/>
                <a:ea typeface="Calibri" panose="020F0502020204030204" pitchFamily="34" charset="0"/>
                <a:cs typeface="Calibri" panose="020F0502020204030204" pitchFamily="34" charset="0"/>
              </a:rPr>
              <a:t>Requires contracts to be concluded between parties involved in the data chain</a:t>
            </a:r>
            <a:endParaRPr lang="en-GB" altLang="de-DE" sz="2000" dirty="0">
              <a:latin typeface="Calibri" panose="020F0502020204030204" pitchFamily="34" charset="0"/>
              <a:ea typeface="Calibri" panose="020F0502020204030204" pitchFamily="34" charset="0"/>
              <a:cs typeface="Calibri" panose="020F0502020204030204" pitchFamily="34" charset="0"/>
            </a:endParaRPr>
          </a:p>
        </p:txBody>
      </p:sp>
      <p:sp>
        <p:nvSpPr>
          <p:cNvPr id="17411" name="Textplatzhalter 4">
            <a:extLst>
              <a:ext uri="{FF2B5EF4-FFF2-40B4-BE49-F238E27FC236}">
                <a16:creationId xmlns:a16="http://schemas.microsoft.com/office/drawing/2014/main" id="{8CEEFE95-1B57-906B-1EE6-F1F41805BCD9}"/>
              </a:ext>
            </a:extLst>
          </p:cNvPr>
          <p:cNvSpPr>
            <a:spLocks noGrp="1" noChangeArrowheads="1"/>
          </p:cNvSpPr>
          <p:nvPr>
            <p:ph type="body" sz="half" idx="2"/>
          </p:nvPr>
        </p:nvSpPr>
        <p:spPr>
          <a:xfrm>
            <a:off x="304800" y="1600200"/>
            <a:ext cx="1746920" cy="4538663"/>
          </a:xfrm>
        </p:spPr>
        <p:txBody>
          <a:bodyPr/>
          <a:lstStyle/>
          <a:p>
            <a:endParaRPr lang="de-DE" altLang="de-DE" sz="1200" i="1">
              <a:solidFill>
                <a:srgbClr val="FF6600"/>
              </a:solidFill>
              <a:latin typeface="Calibri" panose="020F0502020204030204" pitchFamily="34" charset="0"/>
            </a:endParaRP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627180" y="762000"/>
            <a:ext cx="65168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dirty="0" err="1">
                <a:solidFill>
                  <a:schemeClr val="accent2"/>
                </a:solidFill>
                <a:latin typeface="Calibri" panose="020F0502020204030204" pitchFamily="34" charset="0"/>
              </a:rPr>
              <a:t>Why</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model</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contract</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terms</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for</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agricultural</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machinery</a:t>
            </a:r>
            <a:r>
              <a:rPr lang="de-DE" altLang="de-DE" sz="2000" b="1" dirty="0">
                <a:solidFill>
                  <a:schemeClr val="accent2"/>
                </a:solidFill>
                <a:latin typeface="Calibri" panose="020F0502020204030204" pitchFamily="34" charset="0"/>
              </a:rPr>
              <a:t>?</a:t>
            </a:r>
          </a:p>
        </p:txBody>
      </p:sp>
      <p:pic>
        <p:nvPicPr>
          <p:cNvPr id="11" name="Grafik 2" descr="Bauer">
            <a:extLst>
              <a:ext uri="{FF2B5EF4-FFF2-40B4-BE49-F238E27FC236}">
                <a16:creationId xmlns:a16="http://schemas.microsoft.com/office/drawing/2014/main" id="{EC983682-2364-4D83-69F0-33C3546A0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958" y="5286115"/>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4" descr="Mann">
            <a:extLst>
              <a:ext uri="{FF2B5EF4-FFF2-40B4-BE49-F238E27FC236}">
                <a16:creationId xmlns:a16="http://schemas.microsoft.com/office/drawing/2014/main" id="{98F55E36-8A48-8BE9-0A3D-C15EB80032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145" y="346143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descr="Mann">
            <a:extLst>
              <a:ext uri="{FF2B5EF4-FFF2-40B4-BE49-F238E27FC236}">
                <a16:creationId xmlns:a16="http://schemas.microsoft.com/office/drawing/2014/main" id="{D3D60E43-A1D0-87B0-0287-CC87123B22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263" y="519147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hteck 15">
            <a:extLst>
              <a:ext uri="{FF2B5EF4-FFF2-40B4-BE49-F238E27FC236}">
                <a16:creationId xmlns:a16="http://schemas.microsoft.com/office/drawing/2014/main" id="{0A86A40F-7119-BDD9-C5B2-B318A4A51295}"/>
              </a:ext>
            </a:extLst>
          </p:cNvPr>
          <p:cNvSpPr/>
          <p:nvPr/>
        </p:nvSpPr>
        <p:spPr bwMode="auto">
          <a:xfrm>
            <a:off x="8120792" y="3922388"/>
            <a:ext cx="90368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ctr" eaLnBrk="1" hangingPunct="1">
              <a:defRPr/>
            </a:pPr>
            <a:endParaRPr lang="de-DE" sz="825">
              <a:latin typeface="Arial" charset="0"/>
            </a:endParaRPr>
          </a:p>
        </p:txBody>
      </p:sp>
      <p:sp>
        <p:nvSpPr>
          <p:cNvPr id="39" name="Sprechblase: oval 49">
            <a:extLst>
              <a:ext uri="{FF2B5EF4-FFF2-40B4-BE49-F238E27FC236}">
                <a16:creationId xmlns:a16="http://schemas.microsoft.com/office/drawing/2014/main" id="{95EFF18C-FF52-BDCD-6102-D7766325B0B1}"/>
              </a:ext>
            </a:extLst>
          </p:cNvPr>
          <p:cNvSpPr/>
          <p:nvPr/>
        </p:nvSpPr>
        <p:spPr bwMode="auto">
          <a:xfrm>
            <a:off x="2627181" y="4655452"/>
            <a:ext cx="1174332" cy="685800"/>
          </a:xfrm>
          <a:prstGeom prst="wedgeEllipseCallout">
            <a:avLst>
              <a:gd name="adj1" fmla="val 39393"/>
              <a:gd name="adj2" fmla="val 46672"/>
            </a:avLst>
          </a:prstGeom>
          <a:solidFill>
            <a:srgbClr val="FF660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a:ln>
                  <a:noFill/>
                </a:ln>
                <a:solidFill>
                  <a:schemeClr val="tx1"/>
                </a:solidFill>
                <a:effectLst/>
                <a:latin typeface="Arial" charset="0"/>
              </a:rPr>
              <a:t>Data Holder</a:t>
            </a:r>
          </a:p>
        </p:txBody>
      </p:sp>
      <p:cxnSp>
        <p:nvCxnSpPr>
          <p:cNvPr id="53" name="Gerade Verbindung mit Pfeil 52">
            <a:extLst>
              <a:ext uri="{FF2B5EF4-FFF2-40B4-BE49-F238E27FC236}">
                <a16:creationId xmlns:a16="http://schemas.microsoft.com/office/drawing/2014/main" id="{D53EEDF9-74AA-FD2E-BAC4-BBECA4C453D6}"/>
              </a:ext>
            </a:extLst>
          </p:cNvPr>
          <p:cNvCxnSpPr>
            <a:cxnSpLocks/>
          </p:cNvCxnSpPr>
          <p:nvPr/>
        </p:nvCxnSpPr>
        <p:spPr bwMode="auto">
          <a:xfrm flipH="1">
            <a:off x="4394343" y="4313058"/>
            <a:ext cx="648072" cy="842821"/>
          </a:xfrm>
          <a:prstGeom prst="straightConnector1">
            <a:avLst/>
          </a:prstGeom>
          <a:ln>
            <a:solidFill>
              <a:srgbClr val="0070C0"/>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accent2"/>
          </a:lnRef>
          <a:fillRef idx="0">
            <a:schemeClr val="accent2"/>
          </a:fillRef>
          <a:effectRef idx="2">
            <a:schemeClr val="accent2"/>
          </a:effectRef>
          <a:fontRef idx="minor">
            <a:schemeClr val="tx1"/>
          </a:fontRef>
        </p:style>
      </p:cxnSp>
      <p:cxnSp>
        <p:nvCxnSpPr>
          <p:cNvPr id="55" name="Gerade Verbindung mit Pfeil 54">
            <a:extLst>
              <a:ext uri="{FF2B5EF4-FFF2-40B4-BE49-F238E27FC236}">
                <a16:creationId xmlns:a16="http://schemas.microsoft.com/office/drawing/2014/main" id="{8854AB76-BA14-4AC4-7159-8B3CFF13A55F}"/>
              </a:ext>
            </a:extLst>
          </p:cNvPr>
          <p:cNvCxnSpPr>
            <a:cxnSpLocks/>
          </p:cNvCxnSpPr>
          <p:nvPr/>
        </p:nvCxnSpPr>
        <p:spPr bwMode="auto">
          <a:xfrm>
            <a:off x="5799945" y="4313058"/>
            <a:ext cx="764946" cy="842820"/>
          </a:xfrm>
          <a:prstGeom prst="straightConnector1">
            <a:avLst/>
          </a:prstGeom>
          <a:ln>
            <a:solidFill>
              <a:srgbClr val="0070C0"/>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accent2"/>
          </a:lnRef>
          <a:fillRef idx="0">
            <a:schemeClr val="accent2"/>
          </a:fillRef>
          <a:effectRef idx="2">
            <a:schemeClr val="accent2"/>
          </a:effectRef>
          <a:fontRef idx="minor">
            <a:schemeClr val="tx1"/>
          </a:fontRef>
        </p:style>
      </p:cxnSp>
      <p:cxnSp>
        <p:nvCxnSpPr>
          <p:cNvPr id="56" name="Gerade Verbindung mit Pfeil 55">
            <a:extLst>
              <a:ext uri="{FF2B5EF4-FFF2-40B4-BE49-F238E27FC236}">
                <a16:creationId xmlns:a16="http://schemas.microsoft.com/office/drawing/2014/main" id="{A1196FBD-648B-77A6-9EAA-72F620F0F53F}"/>
              </a:ext>
            </a:extLst>
          </p:cNvPr>
          <p:cNvCxnSpPr>
            <a:cxnSpLocks/>
          </p:cNvCxnSpPr>
          <p:nvPr/>
        </p:nvCxnSpPr>
        <p:spPr bwMode="auto">
          <a:xfrm flipH="1">
            <a:off x="4499992" y="5534372"/>
            <a:ext cx="2016224" cy="0"/>
          </a:xfrm>
          <a:prstGeom prst="straightConnector1">
            <a:avLst/>
          </a:prstGeom>
          <a:ln>
            <a:solidFill>
              <a:srgbClr val="0070C0"/>
            </a:solidFill>
            <a:headEnd type="triangle"/>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accent2"/>
          </a:lnRef>
          <a:fillRef idx="0">
            <a:schemeClr val="accent2"/>
          </a:fillRef>
          <a:effectRef idx="2">
            <a:schemeClr val="accent2"/>
          </a:effectRef>
          <a:fontRef idx="minor">
            <a:schemeClr val="tx1"/>
          </a:fontRef>
        </p:style>
      </p:cxnSp>
      <p:sp>
        <p:nvSpPr>
          <p:cNvPr id="2" name="Ellipse 1">
            <a:extLst>
              <a:ext uri="{FF2B5EF4-FFF2-40B4-BE49-F238E27FC236}">
                <a16:creationId xmlns:a16="http://schemas.microsoft.com/office/drawing/2014/main" id="{EE184F62-1AE5-4B0D-93B6-0F3AA649A76E}"/>
              </a:ext>
            </a:extLst>
          </p:cNvPr>
          <p:cNvSpPr/>
          <p:nvPr/>
        </p:nvSpPr>
        <p:spPr bwMode="auto">
          <a:xfrm>
            <a:off x="4278614" y="5320978"/>
            <a:ext cx="2367343" cy="412266"/>
          </a:xfrm>
          <a:prstGeom prst="ellipse">
            <a:avLst/>
          </a:prstGeom>
          <a:noFill/>
          <a:ln w="50800">
            <a:solidFill>
              <a:srgbClr val="C0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endParaRPr>
          </a:p>
        </p:txBody>
      </p:sp>
      <p:pic>
        <p:nvPicPr>
          <p:cNvPr id="18" name="Grafik 17">
            <a:extLst>
              <a:ext uri="{FF2B5EF4-FFF2-40B4-BE49-F238E27FC236}">
                <a16:creationId xmlns:a16="http://schemas.microsoft.com/office/drawing/2014/main" id="{87071EC0-F060-4EDA-9CC6-E9A3239CF500}"/>
              </a:ext>
            </a:extLst>
          </p:cNvPr>
          <p:cNvPicPr>
            <a:picLocks noChangeAspect="1"/>
          </p:cNvPicPr>
          <p:nvPr/>
        </p:nvPicPr>
        <p:blipFill rotWithShape="1">
          <a:blip r:embed="rId5"/>
          <a:srcRect l="12969" t="19991" r="23080" b="17882"/>
          <a:stretch/>
        </p:blipFill>
        <p:spPr>
          <a:xfrm>
            <a:off x="6546706" y="4904455"/>
            <a:ext cx="790090" cy="502845"/>
          </a:xfrm>
          <a:prstGeom prst="rect">
            <a:avLst/>
          </a:prstGeom>
        </p:spPr>
      </p:pic>
      <p:sp>
        <p:nvSpPr>
          <p:cNvPr id="19" name="Ellipse 18">
            <a:extLst>
              <a:ext uri="{FF2B5EF4-FFF2-40B4-BE49-F238E27FC236}">
                <a16:creationId xmlns:a16="http://schemas.microsoft.com/office/drawing/2014/main" id="{E00584DC-D24C-4D6C-BCB5-2E34B9D6B431}"/>
              </a:ext>
            </a:extLst>
          </p:cNvPr>
          <p:cNvSpPr/>
          <p:nvPr/>
        </p:nvSpPr>
        <p:spPr bwMode="auto">
          <a:xfrm>
            <a:off x="6442470" y="4785388"/>
            <a:ext cx="1016748" cy="810706"/>
          </a:xfrm>
          <a:prstGeom prst="ellipse">
            <a:avLst/>
          </a:prstGeom>
          <a:noFill/>
          <a:ln w="50800">
            <a:solidFill>
              <a:srgbClr val="C0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endParaRPr>
          </a:p>
        </p:txBody>
      </p:sp>
      <p:graphicFrame>
        <p:nvGraphicFramePr>
          <p:cNvPr id="20" name="Objekt 19">
            <a:extLst>
              <a:ext uri="{FF2B5EF4-FFF2-40B4-BE49-F238E27FC236}">
                <a16:creationId xmlns:a16="http://schemas.microsoft.com/office/drawing/2014/main" id="{E7F6A7FA-0D35-43D4-9A30-63A45FE85EC1}"/>
              </a:ext>
            </a:extLst>
          </p:cNvPr>
          <p:cNvGraphicFramePr>
            <a:graphicFrameLocks noChangeAspect="1"/>
          </p:cNvGraphicFramePr>
          <p:nvPr/>
        </p:nvGraphicFramePr>
        <p:xfrm>
          <a:off x="7226674" y="5554663"/>
          <a:ext cx="445294" cy="571500"/>
        </p:xfrm>
        <a:graphic>
          <a:graphicData uri="http://schemas.openxmlformats.org/presentationml/2006/ole">
            <mc:AlternateContent xmlns:mc="http://schemas.openxmlformats.org/markup-compatibility/2006">
              <mc:Choice xmlns:v="urn:schemas-microsoft-com:vml" Requires="v">
                <p:oleObj name="Bitmap-Bild" r:id="rId6" imgW="594360" imgH="762120" progId="Paint.Picture.1">
                  <p:embed/>
                </p:oleObj>
              </mc:Choice>
              <mc:Fallback>
                <p:oleObj name="Bitmap-Bild" r:id="rId6" imgW="594360" imgH="762120" progId="Paint.Picture.1">
                  <p:embed/>
                  <p:pic>
                    <p:nvPicPr>
                      <p:cNvPr id="20" name="Objekt 19">
                        <a:extLst>
                          <a:ext uri="{FF2B5EF4-FFF2-40B4-BE49-F238E27FC236}">
                            <a16:creationId xmlns:a16="http://schemas.microsoft.com/office/drawing/2014/main" id="{E7F6A7FA-0D35-43D4-9A30-63A45FE85EC1}"/>
                          </a:ext>
                        </a:extLst>
                      </p:cNvPr>
                      <p:cNvPicPr/>
                      <p:nvPr/>
                    </p:nvPicPr>
                    <p:blipFill>
                      <a:blip r:embed="rId7"/>
                      <a:stretch>
                        <a:fillRect/>
                      </a:stretch>
                    </p:blipFill>
                    <p:spPr>
                      <a:xfrm>
                        <a:off x="7226674" y="5554663"/>
                        <a:ext cx="445294" cy="571500"/>
                      </a:xfrm>
                      <a:prstGeom prst="rect">
                        <a:avLst/>
                      </a:prstGeom>
                    </p:spPr>
                  </p:pic>
                </p:oleObj>
              </mc:Fallback>
            </mc:AlternateContent>
          </a:graphicData>
        </a:graphic>
      </p:graphicFrame>
      <p:pic>
        <p:nvPicPr>
          <p:cNvPr id="3" name="Grafik 2">
            <a:extLst>
              <a:ext uri="{FF2B5EF4-FFF2-40B4-BE49-F238E27FC236}">
                <a16:creationId xmlns:a16="http://schemas.microsoft.com/office/drawing/2014/main" id="{5CCDC329-38F4-429E-B1FD-F71770EF055A}"/>
              </a:ext>
            </a:extLst>
          </p:cNvPr>
          <p:cNvPicPr>
            <a:picLocks noChangeAspect="1"/>
          </p:cNvPicPr>
          <p:nvPr/>
        </p:nvPicPr>
        <p:blipFill>
          <a:blip r:embed="rId8"/>
          <a:stretch>
            <a:fillRect/>
          </a:stretch>
        </p:blipFill>
        <p:spPr>
          <a:xfrm>
            <a:off x="3179925" y="5382592"/>
            <a:ext cx="581025" cy="619125"/>
          </a:xfrm>
          <a:prstGeom prst="rect">
            <a:avLst/>
          </a:prstGeom>
        </p:spPr>
      </p:pic>
      <p:sp>
        <p:nvSpPr>
          <p:cNvPr id="5" name="Sprechblase: oval 50">
            <a:extLst>
              <a:ext uri="{FF2B5EF4-FFF2-40B4-BE49-F238E27FC236}">
                <a16:creationId xmlns:a16="http://schemas.microsoft.com/office/drawing/2014/main" id="{C2DE1CC1-7B33-9263-4CE3-4052CF8EF5A0}"/>
              </a:ext>
            </a:extLst>
          </p:cNvPr>
          <p:cNvSpPr/>
          <p:nvPr/>
        </p:nvSpPr>
        <p:spPr bwMode="auto">
          <a:xfrm>
            <a:off x="4067944" y="2734821"/>
            <a:ext cx="1235458" cy="842821"/>
          </a:xfrm>
          <a:prstGeom prst="wedgeEllipseCallout">
            <a:avLst>
              <a:gd name="adj1" fmla="val 39393"/>
              <a:gd name="adj2" fmla="val 46672"/>
            </a:avLst>
          </a:prstGeom>
          <a:solidFill>
            <a:srgbClr val="FFF53B"/>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600" b="1" dirty="0">
                <a:solidFill>
                  <a:schemeClr val="tx1"/>
                </a:solidFill>
                <a:latin typeface="Calibri" panose="020F0502020204030204" pitchFamily="34" charset="0"/>
                <a:cs typeface="Calibri" panose="020F0502020204030204" pitchFamily="34" charset="0"/>
              </a:rPr>
              <a:t>Data </a:t>
            </a:r>
            <a:r>
              <a:rPr lang="de-DE" sz="1600" b="1" dirty="0" err="1">
                <a:solidFill>
                  <a:schemeClr val="tx1"/>
                </a:solidFill>
                <a:latin typeface="Calibri" panose="020F0502020204030204" pitchFamily="34" charset="0"/>
                <a:cs typeface="Calibri" panose="020F0502020204030204" pitchFamily="34" charset="0"/>
              </a:rPr>
              <a:t>Recipient</a:t>
            </a:r>
            <a:endPar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Sprechblase: oval 48">
            <a:extLst>
              <a:ext uri="{FF2B5EF4-FFF2-40B4-BE49-F238E27FC236}">
                <a16:creationId xmlns:a16="http://schemas.microsoft.com/office/drawing/2014/main" id="{0E857730-9546-C026-2161-B144D4BC8DA9}"/>
              </a:ext>
            </a:extLst>
          </p:cNvPr>
          <p:cNvSpPr/>
          <p:nvPr/>
        </p:nvSpPr>
        <p:spPr bwMode="auto">
          <a:xfrm>
            <a:off x="7468688" y="4648669"/>
            <a:ext cx="1053868" cy="683701"/>
          </a:xfrm>
          <a:prstGeom prst="wedgeEllipseCallout">
            <a:avLst>
              <a:gd name="adj1" fmla="val -45438"/>
              <a:gd name="adj2" fmla="val 53462"/>
            </a:avLst>
          </a:prstGeom>
          <a:solidFill>
            <a:srgbClr val="00B0F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600" b="1" dirty="0">
                <a:solidFill>
                  <a:schemeClr val="tx1"/>
                </a:solidFill>
                <a:latin typeface="Calibri" panose="020F0502020204030204" pitchFamily="34" charset="0"/>
                <a:cs typeface="Calibri" panose="020F0502020204030204" pitchFamily="34" charset="0"/>
              </a:rPr>
              <a:t>User</a:t>
            </a:r>
            <a:endPar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1163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D69BDA70-C920-404B-BE3A-6B7D1345314E}"/>
              </a:ext>
            </a:extLst>
          </p:cNvPr>
          <p:cNvSpPr>
            <a:spLocks noGrp="1" noChangeArrowheads="1"/>
          </p:cNvSpPr>
          <p:nvPr>
            <p:ph type="title"/>
          </p:nvPr>
        </p:nvSpPr>
        <p:spPr>
          <a:xfrm>
            <a:off x="304800" y="762000"/>
            <a:ext cx="3160713" cy="673100"/>
          </a:xfrm>
        </p:spPr>
        <p:txBody>
          <a:bodyPr/>
          <a:lstStyle/>
          <a:p>
            <a:pPr eaLnBrk="1" hangingPunct="1"/>
            <a:r>
              <a:rPr lang="de-DE" altLang="de-DE">
                <a:latin typeface="Calibri" panose="020F0502020204030204" pitchFamily="34" charset="0"/>
              </a:rPr>
              <a:t>I. </a:t>
            </a:r>
            <a:r>
              <a:rPr lang="de-DE" altLang="de-DE" err="1">
                <a:latin typeface="Calibri" panose="020F0502020204030204" pitchFamily="34" charset="0"/>
              </a:rPr>
              <a:t>Introduction</a:t>
            </a:r>
            <a:endParaRPr lang="de-DE" altLang="de-DE">
              <a:latin typeface="Calibri" panose="020F0502020204030204" pitchFamily="34" charset="0"/>
            </a:endParaRPr>
          </a:p>
        </p:txBody>
      </p:sp>
      <p:sp>
        <p:nvSpPr>
          <p:cNvPr id="17410" name="Rectangle 7">
            <a:extLst>
              <a:ext uri="{FF2B5EF4-FFF2-40B4-BE49-F238E27FC236}">
                <a16:creationId xmlns:a16="http://schemas.microsoft.com/office/drawing/2014/main" id="{E4F10AC0-6775-9645-AC85-C3E0F683F27E}"/>
              </a:ext>
            </a:extLst>
          </p:cNvPr>
          <p:cNvSpPr>
            <a:spLocks noGrp="1" noChangeArrowheads="1"/>
          </p:cNvSpPr>
          <p:nvPr>
            <p:ph idx="1"/>
          </p:nvPr>
        </p:nvSpPr>
        <p:spPr>
          <a:xfrm>
            <a:off x="2267744" y="1600200"/>
            <a:ext cx="6419056" cy="4525963"/>
          </a:xfrm>
        </p:spPr>
        <p:txBody>
          <a:bodyPr/>
          <a:lstStyle/>
          <a:p>
            <a:pPr indent="0" eaLnBrk="1" hangingPunct="1">
              <a:buNone/>
            </a:pPr>
            <a:r>
              <a:rPr lang="en-US" altLang="de-DE" sz="2000" dirty="0">
                <a:latin typeface="Calibri" panose="020F0502020204030204" pitchFamily="34" charset="0"/>
                <a:ea typeface="Calibri" panose="020F0502020204030204" pitchFamily="34" charset="0"/>
                <a:cs typeface="Calibri" panose="020F0502020204030204" pitchFamily="34" charset="0"/>
              </a:rPr>
              <a:t>Background: Agricultural research projects involving the Osnabrück Research Unit Law and Data Economy, including</a:t>
            </a:r>
          </a:p>
          <a:p>
            <a:pPr marL="685800" eaLnBrk="1" hangingPunct="1"/>
            <a:r>
              <a:rPr lang="en-US" altLang="de-DE" sz="2000" dirty="0" err="1">
                <a:latin typeface="Calibri" panose="020F0502020204030204" pitchFamily="34" charset="0"/>
                <a:ea typeface="Calibri" panose="020F0502020204030204" pitchFamily="34" charset="0"/>
                <a:cs typeface="Calibri" panose="020F0502020204030204" pitchFamily="34" charset="0"/>
              </a:rPr>
              <a:t>AgroNordwest</a:t>
            </a:r>
            <a:r>
              <a:rPr lang="en-US" altLang="de-DE" sz="2000" dirty="0">
                <a:latin typeface="Calibri" panose="020F0502020204030204" pitchFamily="34" charset="0"/>
                <a:ea typeface="Calibri" panose="020F0502020204030204" pitchFamily="34" charset="0"/>
                <a:cs typeface="Calibri" panose="020F0502020204030204" pitchFamily="34" charset="0"/>
              </a:rPr>
              <a:t> Experimentation Field </a:t>
            </a:r>
          </a:p>
          <a:p>
            <a:pPr marL="685800" eaLnBrk="1" hangingPunct="1"/>
            <a:r>
              <a:rPr lang="en-US" altLang="de-DE" sz="2000" dirty="0" err="1">
                <a:latin typeface="Calibri" panose="020F0502020204030204" pitchFamily="34" charset="0"/>
                <a:ea typeface="Calibri" panose="020F0502020204030204" pitchFamily="34" charset="0"/>
                <a:cs typeface="Calibri" panose="020F0502020204030204" pitchFamily="34" charset="0"/>
              </a:rPr>
              <a:t>AgriGaia</a:t>
            </a:r>
            <a:endParaRPr lang="en-US" altLang="de-DE" sz="2000" dirty="0">
              <a:latin typeface="Calibri" panose="020F0502020204030204" pitchFamily="34" charset="0"/>
              <a:ea typeface="Calibri" panose="020F0502020204030204" pitchFamily="34" charset="0"/>
              <a:cs typeface="Calibri" panose="020F0502020204030204" pitchFamily="34" charset="0"/>
            </a:endParaRPr>
          </a:p>
          <a:p>
            <a:pPr marL="685800" eaLnBrk="1" hangingPunct="1"/>
            <a:r>
              <a:rPr lang="en-US" altLang="de-DE" sz="2000" dirty="0">
                <a:latin typeface="Calibri" panose="020F0502020204030204" pitchFamily="34" charset="0"/>
                <a:ea typeface="Calibri" panose="020F0502020204030204" pitchFamily="34" charset="0"/>
                <a:cs typeface="Calibri" panose="020F0502020204030204" pitchFamily="34" charset="0"/>
              </a:rPr>
              <a:t>5G </a:t>
            </a:r>
            <a:r>
              <a:rPr lang="en-US" altLang="de-DE" sz="2000" dirty="0" err="1">
                <a:latin typeface="Calibri" panose="020F0502020204030204" pitchFamily="34" charset="0"/>
                <a:ea typeface="Calibri" panose="020F0502020204030204" pitchFamily="34" charset="0"/>
                <a:cs typeface="Calibri" panose="020F0502020204030204" pitchFamily="34" charset="0"/>
              </a:rPr>
              <a:t>Agrar</a:t>
            </a:r>
            <a:endParaRPr lang="en-GB" altLang="de-DE" sz="2000" dirty="0">
              <a:latin typeface="Calibri" panose="020F0502020204030204" pitchFamily="34" charset="0"/>
              <a:ea typeface="Calibri" panose="020F0502020204030204" pitchFamily="34" charset="0"/>
              <a:cs typeface="Calibri" panose="020F0502020204030204" pitchFamily="34" charset="0"/>
            </a:endParaRPr>
          </a:p>
        </p:txBody>
      </p:sp>
      <p:pic>
        <p:nvPicPr>
          <p:cNvPr id="5" name="Grafik 4">
            <a:extLst>
              <a:ext uri="{FF2B5EF4-FFF2-40B4-BE49-F238E27FC236}">
                <a16:creationId xmlns:a16="http://schemas.microsoft.com/office/drawing/2014/main" id="{094D65DB-64CF-4373-870F-8DD00F042A0F}"/>
              </a:ext>
            </a:extLst>
          </p:cNvPr>
          <p:cNvPicPr>
            <a:picLocks noChangeAspect="1"/>
          </p:cNvPicPr>
          <p:nvPr/>
        </p:nvPicPr>
        <p:blipFill>
          <a:blip r:embed="rId3"/>
          <a:stretch>
            <a:fillRect/>
          </a:stretch>
        </p:blipFill>
        <p:spPr>
          <a:xfrm>
            <a:off x="323401" y="4508586"/>
            <a:ext cx="1892299" cy="1150432"/>
          </a:xfrm>
          <a:prstGeom prst="rect">
            <a:avLst/>
          </a:prstGeom>
        </p:spPr>
      </p:pic>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627180" y="762000"/>
            <a:ext cx="65168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dirty="0" err="1">
                <a:solidFill>
                  <a:schemeClr val="accent2"/>
                </a:solidFill>
                <a:latin typeface="Calibri" panose="020F0502020204030204" pitchFamily="34" charset="0"/>
              </a:rPr>
              <a:t>Why</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model</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contract</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terms</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for</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agricultural</a:t>
            </a:r>
            <a:r>
              <a:rPr lang="de-DE" altLang="de-DE" sz="2000" b="1" dirty="0">
                <a:solidFill>
                  <a:schemeClr val="accent2"/>
                </a:solidFill>
                <a:latin typeface="Calibri" panose="020F0502020204030204" pitchFamily="34" charset="0"/>
              </a:rPr>
              <a:t> </a:t>
            </a:r>
            <a:r>
              <a:rPr lang="de-DE" altLang="de-DE" sz="2000" b="1" dirty="0" err="1">
                <a:solidFill>
                  <a:schemeClr val="accent2"/>
                </a:solidFill>
                <a:latin typeface="Calibri" panose="020F0502020204030204" pitchFamily="34" charset="0"/>
              </a:rPr>
              <a:t>machinery</a:t>
            </a:r>
            <a:r>
              <a:rPr lang="de-DE" altLang="de-DE" sz="2000" b="1" dirty="0">
                <a:solidFill>
                  <a:schemeClr val="accent2"/>
                </a:solidFill>
                <a:latin typeface="Calibri" panose="020F0502020204030204" pitchFamily="34" charset="0"/>
              </a:rPr>
              <a:t>?</a:t>
            </a:r>
          </a:p>
        </p:txBody>
      </p:sp>
      <p:pic>
        <p:nvPicPr>
          <p:cNvPr id="11" name="Grafik 2" descr="Bauer">
            <a:extLst>
              <a:ext uri="{FF2B5EF4-FFF2-40B4-BE49-F238E27FC236}">
                <a16:creationId xmlns:a16="http://schemas.microsoft.com/office/drawing/2014/main" id="{EC983682-2364-4D83-69F0-33C3546A06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958" y="5286115"/>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descr="Mann">
            <a:extLst>
              <a:ext uri="{FF2B5EF4-FFF2-40B4-BE49-F238E27FC236}">
                <a16:creationId xmlns:a16="http://schemas.microsoft.com/office/drawing/2014/main" id="{D3D60E43-A1D0-87B0-0287-CC87123B22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263" y="519147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hteck 15">
            <a:extLst>
              <a:ext uri="{FF2B5EF4-FFF2-40B4-BE49-F238E27FC236}">
                <a16:creationId xmlns:a16="http://schemas.microsoft.com/office/drawing/2014/main" id="{0A86A40F-7119-BDD9-C5B2-B318A4A51295}"/>
              </a:ext>
            </a:extLst>
          </p:cNvPr>
          <p:cNvSpPr/>
          <p:nvPr/>
        </p:nvSpPr>
        <p:spPr bwMode="auto">
          <a:xfrm>
            <a:off x="8120792" y="3922388"/>
            <a:ext cx="90368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ctr" eaLnBrk="1" hangingPunct="1">
              <a:defRPr/>
            </a:pPr>
            <a:endParaRPr lang="de-DE" sz="825">
              <a:latin typeface="Arial" charset="0"/>
            </a:endParaRPr>
          </a:p>
        </p:txBody>
      </p:sp>
      <p:cxnSp>
        <p:nvCxnSpPr>
          <p:cNvPr id="56" name="Gerade Verbindung mit Pfeil 55">
            <a:extLst>
              <a:ext uri="{FF2B5EF4-FFF2-40B4-BE49-F238E27FC236}">
                <a16:creationId xmlns:a16="http://schemas.microsoft.com/office/drawing/2014/main" id="{A1196FBD-648B-77A6-9EAA-72F620F0F53F}"/>
              </a:ext>
            </a:extLst>
          </p:cNvPr>
          <p:cNvCxnSpPr>
            <a:cxnSpLocks/>
          </p:cNvCxnSpPr>
          <p:nvPr/>
        </p:nvCxnSpPr>
        <p:spPr bwMode="auto">
          <a:xfrm flipH="1">
            <a:off x="4499992" y="5534372"/>
            <a:ext cx="2016224" cy="0"/>
          </a:xfrm>
          <a:prstGeom prst="straightConnector1">
            <a:avLst/>
          </a:prstGeom>
          <a:ln>
            <a:solidFill>
              <a:srgbClr val="0070C0"/>
            </a:solidFill>
            <a:headEnd type="triangle"/>
            <a:tailEnd type="triangle"/>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2"/>
          </a:lnRef>
          <a:fillRef idx="0">
            <a:schemeClr val="accent2"/>
          </a:fillRef>
          <a:effectRef idx="2">
            <a:schemeClr val="accent2"/>
          </a:effectRef>
          <a:fontRef idx="minor">
            <a:schemeClr val="tx1"/>
          </a:fontRef>
        </p:style>
      </p:cxnSp>
      <p:graphicFrame>
        <p:nvGraphicFramePr>
          <p:cNvPr id="20" name="Objekt 19">
            <a:extLst>
              <a:ext uri="{FF2B5EF4-FFF2-40B4-BE49-F238E27FC236}">
                <a16:creationId xmlns:a16="http://schemas.microsoft.com/office/drawing/2014/main" id="{E7F6A7FA-0D35-43D4-9A30-63A45FE85EC1}"/>
              </a:ext>
            </a:extLst>
          </p:cNvPr>
          <p:cNvGraphicFramePr>
            <a:graphicFrameLocks noChangeAspect="1"/>
          </p:cNvGraphicFramePr>
          <p:nvPr/>
        </p:nvGraphicFramePr>
        <p:xfrm>
          <a:off x="7226674" y="5554663"/>
          <a:ext cx="445294" cy="571500"/>
        </p:xfrm>
        <a:graphic>
          <a:graphicData uri="http://schemas.openxmlformats.org/presentationml/2006/ole">
            <mc:AlternateContent xmlns:mc="http://schemas.openxmlformats.org/markup-compatibility/2006">
              <mc:Choice xmlns:v="urn:schemas-microsoft-com:vml" Requires="v">
                <p:oleObj name="Bitmap-Bild" r:id="rId6" imgW="594360" imgH="762120" progId="Paint.Picture.1">
                  <p:embed/>
                </p:oleObj>
              </mc:Choice>
              <mc:Fallback>
                <p:oleObj name="Bitmap-Bild" r:id="rId6" imgW="594360" imgH="762120" progId="Paint.Picture.1">
                  <p:embed/>
                  <p:pic>
                    <p:nvPicPr>
                      <p:cNvPr id="20" name="Objekt 19">
                        <a:extLst>
                          <a:ext uri="{FF2B5EF4-FFF2-40B4-BE49-F238E27FC236}">
                            <a16:creationId xmlns:a16="http://schemas.microsoft.com/office/drawing/2014/main" id="{E7F6A7FA-0D35-43D4-9A30-63A45FE85EC1}"/>
                          </a:ext>
                        </a:extLst>
                      </p:cNvPr>
                      <p:cNvPicPr/>
                      <p:nvPr/>
                    </p:nvPicPr>
                    <p:blipFill>
                      <a:blip r:embed="rId7"/>
                      <a:stretch>
                        <a:fillRect/>
                      </a:stretch>
                    </p:blipFill>
                    <p:spPr>
                      <a:xfrm>
                        <a:off x="7226674" y="5554663"/>
                        <a:ext cx="445294" cy="571500"/>
                      </a:xfrm>
                      <a:prstGeom prst="rect">
                        <a:avLst/>
                      </a:prstGeom>
                    </p:spPr>
                  </p:pic>
                </p:oleObj>
              </mc:Fallback>
            </mc:AlternateContent>
          </a:graphicData>
        </a:graphic>
      </p:graphicFrame>
      <p:pic>
        <p:nvPicPr>
          <p:cNvPr id="3" name="Grafik 2">
            <a:extLst>
              <a:ext uri="{FF2B5EF4-FFF2-40B4-BE49-F238E27FC236}">
                <a16:creationId xmlns:a16="http://schemas.microsoft.com/office/drawing/2014/main" id="{5CCDC329-38F4-429E-B1FD-F71770EF055A}"/>
              </a:ext>
            </a:extLst>
          </p:cNvPr>
          <p:cNvPicPr>
            <a:picLocks noChangeAspect="1"/>
          </p:cNvPicPr>
          <p:nvPr/>
        </p:nvPicPr>
        <p:blipFill>
          <a:blip r:embed="rId8"/>
          <a:stretch>
            <a:fillRect/>
          </a:stretch>
        </p:blipFill>
        <p:spPr>
          <a:xfrm>
            <a:off x="3179925" y="5382592"/>
            <a:ext cx="581025" cy="619125"/>
          </a:xfrm>
          <a:prstGeom prst="rect">
            <a:avLst/>
          </a:prstGeom>
        </p:spPr>
      </p:pic>
      <p:pic>
        <p:nvPicPr>
          <p:cNvPr id="23" name="Grafik 22">
            <a:extLst>
              <a:ext uri="{FF2B5EF4-FFF2-40B4-BE49-F238E27FC236}">
                <a16:creationId xmlns:a16="http://schemas.microsoft.com/office/drawing/2014/main" id="{4DFD6723-EC62-4CDC-84B5-AFC83CE2EE7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5444" y="2515816"/>
            <a:ext cx="1892300" cy="939800"/>
          </a:xfrm>
          <a:prstGeom prst="rect">
            <a:avLst/>
          </a:prstGeom>
        </p:spPr>
      </p:pic>
      <p:pic>
        <p:nvPicPr>
          <p:cNvPr id="24" name="Picture 2">
            <a:extLst>
              <a:ext uri="{FF2B5EF4-FFF2-40B4-BE49-F238E27FC236}">
                <a16:creationId xmlns:a16="http://schemas.microsoft.com/office/drawing/2014/main" id="{0E3AABA6-A8B5-4B81-A5B4-9AF046CA0BA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1146" y="1600200"/>
            <a:ext cx="2051720" cy="750516"/>
          </a:xfrm>
          <a:prstGeom prst="rect">
            <a:avLst/>
          </a:prstGeom>
          <a:noFill/>
          <a:extLst>
            <a:ext uri="{909E8E84-426E-40DD-AFC4-6F175D3DCCD1}">
              <a14:hiddenFill xmlns:a14="http://schemas.microsoft.com/office/drawing/2010/main">
                <a:solidFill>
                  <a:srgbClr val="FFFFFF"/>
                </a:solidFill>
              </a14:hiddenFill>
            </a:ext>
          </a:extLst>
        </p:spPr>
      </p:pic>
      <p:pic>
        <p:nvPicPr>
          <p:cNvPr id="25" name="Grafik 24">
            <a:extLst>
              <a:ext uri="{FF2B5EF4-FFF2-40B4-BE49-F238E27FC236}">
                <a16:creationId xmlns:a16="http://schemas.microsoft.com/office/drawing/2014/main" id="{FF07CF97-06FF-4DD5-BEA6-CA223DF90589}"/>
              </a:ext>
            </a:extLst>
          </p:cNvPr>
          <p:cNvPicPr>
            <a:picLocks noChangeAspect="1"/>
          </p:cNvPicPr>
          <p:nvPr/>
        </p:nvPicPr>
        <p:blipFill rotWithShape="1">
          <a:blip r:embed="rId12">
            <a:alphaModFix/>
          </a:blip>
          <a:srcRect l="3721" t="13056"/>
          <a:stretch/>
        </p:blipFill>
        <p:spPr>
          <a:xfrm>
            <a:off x="375444" y="3627899"/>
            <a:ext cx="1892300" cy="972941"/>
          </a:xfrm>
          <a:prstGeom prst="rect">
            <a:avLst/>
          </a:prstGeom>
        </p:spPr>
      </p:pic>
      <p:sp>
        <p:nvSpPr>
          <p:cNvPr id="2" name="Sprechblase: oval 49">
            <a:extLst>
              <a:ext uri="{FF2B5EF4-FFF2-40B4-BE49-F238E27FC236}">
                <a16:creationId xmlns:a16="http://schemas.microsoft.com/office/drawing/2014/main" id="{07653C32-AED3-2DEB-24A6-29CCF19569B7}"/>
              </a:ext>
            </a:extLst>
          </p:cNvPr>
          <p:cNvSpPr/>
          <p:nvPr/>
        </p:nvSpPr>
        <p:spPr bwMode="auto">
          <a:xfrm>
            <a:off x="2627181" y="4655452"/>
            <a:ext cx="1174332" cy="685800"/>
          </a:xfrm>
          <a:prstGeom prst="wedgeEllipseCallout">
            <a:avLst>
              <a:gd name="adj1" fmla="val 39393"/>
              <a:gd name="adj2" fmla="val 46672"/>
            </a:avLst>
          </a:prstGeom>
          <a:solidFill>
            <a:srgbClr val="FF660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Data Holder</a:t>
            </a:r>
          </a:p>
        </p:txBody>
      </p:sp>
      <p:sp>
        <p:nvSpPr>
          <p:cNvPr id="4" name="Sprechblase: oval 48">
            <a:extLst>
              <a:ext uri="{FF2B5EF4-FFF2-40B4-BE49-F238E27FC236}">
                <a16:creationId xmlns:a16="http://schemas.microsoft.com/office/drawing/2014/main" id="{BA2A8395-FF13-89B8-2A78-D98A75490777}"/>
              </a:ext>
            </a:extLst>
          </p:cNvPr>
          <p:cNvSpPr/>
          <p:nvPr/>
        </p:nvSpPr>
        <p:spPr bwMode="auto">
          <a:xfrm>
            <a:off x="7468688" y="4648669"/>
            <a:ext cx="1053868" cy="683701"/>
          </a:xfrm>
          <a:prstGeom prst="wedgeEllipseCallout">
            <a:avLst>
              <a:gd name="adj1" fmla="val -45438"/>
              <a:gd name="adj2" fmla="val 53462"/>
            </a:avLst>
          </a:prstGeom>
          <a:solidFill>
            <a:srgbClr val="00B0F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600" b="1" dirty="0">
                <a:solidFill>
                  <a:schemeClr val="tx1"/>
                </a:solidFill>
                <a:latin typeface="Calibri" panose="020F0502020204030204" pitchFamily="34" charset="0"/>
                <a:cs typeface="Calibri" panose="020F0502020204030204" pitchFamily="34" charset="0"/>
              </a:rPr>
              <a:t>User</a:t>
            </a:r>
            <a:endPar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4191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D69BDA70-C920-404B-BE3A-6B7D1345314E}"/>
              </a:ext>
            </a:extLst>
          </p:cNvPr>
          <p:cNvSpPr>
            <a:spLocks noGrp="1" noChangeArrowheads="1"/>
          </p:cNvSpPr>
          <p:nvPr>
            <p:ph type="title"/>
          </p:nvPr>
        </p:nvSpPr>
        <p:spPr>
          <a:xfrm>
            <a:off x="304800" y="762000"/>
            <a:ext cx="3160713" cy="673100"/>
          </a:xfrm>
        </p:spPr>
        <p:txBody>
          <a:bodyPr/>
          <a:lstStyle/>
          <a:p>
            <a:pPr eaLnBrk="1" hangingPunct="1"/>
            <a:r>
              <a:rPr lang="de-DE" altLang="de-DE">
                <a:latin typeface="Calibri" panose="020F0502020204030204" pitchFamily="34" charset="0"/>
              </a:rPr>
              <a:t>I. </a:t>
            </a:r>
            <a:r>
              <a:rPr lang="de-DE" altLang="de-DE" err="1">
                <a:latin typeface="Calibri" panose="020F0502020204030204" pitchFamily="34" charset="0"/>
              </a:rPr>
              <a:t>Introduction</a:t>
            </a:r>
            <a:endParaRPr lang="de-DE" altLang="de-DE">
              <a:latin typeface="Calibri" panose="020F0502020204030204" pitchFamily="34" charset="0"/>
            </a:endParaRPr>
          </a:p>
        </p:txBody>
      </p:sp>
      <p:sp>
        <p:nvSpPr>
          <p:cNvPr id="17410" name="Rectangle 7">
            <a:extLst>
              <a:ext uri="{FF2B5EF4-FFF2-40B4-BE49-F238E27FC236}">
                <a16:creationId xmlns:a16="http://schemas.microsoft.com/office/drawing/2014/main" id="{E4F10AC0-6775-9645-AC85-C3E0F683F27E}"/>
              </a:ext>
            </a:extLst>
          </p:cNvPr>
          <p:cNvSpPr>
            <a:spLocks noGrp="1" noChangeArrowheads="1"/>
          </p:cNvSpPr>
          <p:nvPr>
            <p:ph idx="1"/>
          </p:nvPr>
        </p:nvSpPr>
        <p:spPr>
          <a:xfrm>
            <a:off x="2267744" y="1600200"/>
            <a:ext cx="6419056" cy="4525963"/>
          </a:xfrm>
        </p:spPr>
        <p:txBody>
          <a:bodyPr/>
          <a:lstStyle/>
          <a:p>
            <a:pPr marL="0" lvl="1" indent="0">
              <a:spcBef>
                <a:spcPts val="300"/>
              </a:spcBef>
              <a:buClr>
                <a:srgbClr val="980528"/>
              </a:buClr>
              <a:buNone/>
              <a:defRPr/>
            </a:pPr>
            <a:r>
              <a:rPr lang="en-GB" altLang="de-DE" sz="2000" b="1" dirty="0">
                <a:solidFill>
                  <a:srgbClr val="000000"/>
                </a:solidFill>
                <a:latin typeface="Calibri" panose="020F0502020204030204" pitchFamily="34" charset="0"/>
              </a:rPr>
              <a:t>Chronology </a:t>
            </a:r>
          </a:p>
          <a:p>
            <a:pPr marL="0" lvl="1" indent="0">
              <a:spcBef>
                <a:spcPts val="0"/>
              </a:spcBef>
              <a:buClr>
                <a:srgbClr val="980528"/>
              </a:buClr>
              <a:buNone/>
              <a:defRPr/>
            </a:pPr>
            <a:r>
              <a:rPr lang="en-US" altLang="de-DE" sz="1800" dirty="0">
                <a:latin typeface="Calibri" panose="020F0502020204030204" pitchFamily="34" charset="0"/>
                <a:ea typeface="Calibri" panose="020F0502020204030204" pitchFamily="34" charset="0"/>
                <a:cs typeface="Calibri" panose="020F0502020204030204" pitchFamily="34" charset="0"/>
              </a:rPr>
              <a:t>Agricultural research projects on Smart Farming (involvement of Osnabrück Research Unit </a:t>
            </a:r>
            <a:r>
              <a:rPr lang="en-US" altLang="de-DE" sz="1800" i="1" dirty="0">
                <a:latin typeface="Calibri" panose="020F0502020204030204" pitchFamily="34" charset="0"/>
                <a:ea typeface="Calibri" panose="020F0502020204030204" pitchFamily="34" charset="0"/>
                <a:cs typeface="Calibri" panose="020F0502020204030204" pitchFamily="34" charset="0"/>
              </a:rPr>
              <a:t>Law</a:t>
            </a:r>
            <a:r>
              <a:rPr lang="en-US" altLang="de-DE" sz="1800" dirty="0">
                <a:latin typeface="Calibri" panose="020F0502020204030204" pitchFamily="34" charset="0"/>
                <a:ea typeface="Calibri" panose="020F0502020204030204" pitchFamily="34" charset="0"/>
                <a:cs typeface="Calibri" panose="020F0502020204030204" pitchFamily="34" charset="0"/>
              </a:rPr>
              <a:t> and Data Economy since 2019)</a:t>
            </a:r>
          </a:p>
          <a:p>
            <a:pPr marL="0" lvl="1" indent="0">
              <a:spcBef>
                <a:spcPts val="0"/>
              </a:spcBef>
              <a:buClr>
                <a:srgbClr val="980528"/>
              </a:buClr>
              <a:buNone/>
              <a:defRPr/>
            </a:pPr>
            <a:endParaRPr lang="en-US" altLang="de-DE" sz="900" dirty="0">
              <a:latin typeface="Calibri" panose="020F0502020204030204" pitchFamily="34" charset="0"/>
              <a:ea typeface="Calibri" panose="020F0502020204030204" pitchFamily="34" charset="0"/>
              <a:cs typeface="Calibri" panose="020F0502020204030204" pitchFamily="34" charset="0"/>
            </a:endParaRPr>
          </a:p>
          <a:p>
            <a:pPr marL="0" lvl="1" indent="0">
              <a:spcBef>
                <a:spcPts val="0"/>
              </a:spcBef>
              <a:buClr>
                <a:srgbClr val="980528"/>
              </a:buClr>
              <a:buNone/>
              <a:defRPr/>
            </a:pPr>
            <a:r>
              <a:rPr lang="en-US" altLang="de-DE" sz="1800" dirty="0">
                <a:solidFill>
                  <a:srgbClr val="000000"/>
                </a:solidFill>
                <a:latin typeface="Calibri" panose="020F0502020204030204" pitchFamily="34" charset="0"/>
              </a:rPr>
              <a:t>Competence Network ‘</a:t>
            </a:r>
            <a:r>
              <a:rPr lang="en-US" altLang="de-DE" sz="1800" dirty="0" err="1">
                <a:solidFill>
                  <a:srgbClr val="000000"/>
                </a:solidFill>
                <a:latin typeface="Calibri" panose="020F0502020204030204" pitchFamily="34" charset="0"/>
              </a:rPr>
              <a:t>Digitalisation</a:t>
            </a:r>
            <a:r>
              <a:rPr lang="en-US" altLang="de-DE" sz="1800" dirty="0">
                <a:solidFill>
                  <a:srgbClr val="000000"/>
                </a:solidFill>
                <a:latin typeface="Calibri" panose="020F0502020204030204" pitchFamily="34" charset="0"/>
              </a:rPr>
              <a:t> in Agriculture’ founded by Federal Ministry of Food and Agriculture (BMEL)</a:t>
            </a:r>
          </a:p>
          <a:p>
            <a:pPr marL="0" lvl="1" indent="0">
              <a:spcBef>
                <a:spcPts val="0"/>
              </a:spcBef>
              <a:buClr>
                <a:srgbClr val="980528"/>
              </a:buClr>
              <a:buNone/>
              <a:defRPr/>
            </a:pPr>
            <a:endParaRPr lang="en-GB" altLang="de-DE" sz="900" dirty="0">
              <a:solidFill>
                <a:srgbClr val="000000"/>
              </a:solidFill>
              <a:latin typeface="Calibri" panose="020F0502020204030204" pitchFamily="34" charset="0"/>
            </a:endParaRPr>
          </a:p>
          <a:p>
            <a:pPr marL="0" lvl="1" indent="0">
              <a:spcBef>
                <a:spcPts val="0"/>
              </a:spcBef>
              <a:buClr>
                <a:srgbClr val="980528"/>
              </a:buClr>
              <a:buNone/>
              <a:defRPr/>
            </a:pPr>
            <a:r>
              <a:rPr lang="en-GB" altLang="de-DE" sz="1800" dirty="0">
                <a:solidFill>
                  <a:srgbClr val="000000"/>
                </a:solidFill>
                <a:latin typeface="Calibri" panose="020F0502020204030204" pitchFamily="34" charset="0"/>
              </a:rPr>
              <a:t>COM Proposal for the Data Act</a:t>
            </a:r>
          </a:p>
          <a:p>
            <a:pPr marL="0" lvl="1" indent="0">
              <a:spcBef>
                <a:spcPts val="0"/>
              </a:spcBef>
              <a:buClr>
                <a:srgbClr val="980528"/>
              </a:buClr>
              <a:buNone/>
              <a:defRPr/>
            </a:pPr>
            <a:endParaRPr lang="en-GB" altLang="de-DE" sz="900" dirty="0">
              <a:solidFill>
                <a:srgbClr val="000000"/>
              </a:solidFill>
              <a:latin typeface="Calibri" panose="020F0502020204030204" pitchFamily="34" charset="0"/>
            </a:endParaRPr>
          </a:p>
          <a:p>
            <a:pPr marL="0" lvl="1" indent="0">
              <a:spcBef>
                <a:spcPts val="0"/>
              </a:spcBef>
              <a:buClr>
                <a:srgbClr val="980528"/>
              </a:buClr>
              <a:buNone/>
              <a:defRPr/>
            </a:pPr>
            <a:r>
              <a:rPr lang="en-GB" altLang="de-DE" sz="1800" dirty="0">
                <a:solidFill>
                  <a:srgbClr val="000000"/>
                </a:solidFill>
                <a:latin typeface="Calibri" panose="020F0502020204030204" pitchFamily="34" charset="0"/>
              </a:rPr>
              <a:t>Workshops on Contracts for Agricultural Data (Osnabrück/BMEL)</a:t>
            </a:r>
            <a:br>
              <a:rPr lang="en-GB" altLang="de-DE" sz="1800" dirty="0">
                <a:solidFill>
                  <a:srgbClr val="000000"/>
                </a:solidFill>
                <a:latin typeface="Calibri" panose="020F0502020204030204" pitchFamily="34" charset="0"/>
              </a:rPr>
            </a:br>
            <a:r>
              <a:rPr lang="en-GB" altLang="de-DE" sz="900" dirty="0">
                <a:solidFill>
                  <a:srgbClr val="000000"/>
                </a:solidFill>
                <a:latin typeface="Calibri" panose="020F0502020204030204" pitchFamily="34" charset="0"/>
              </a:rPr>
              <a:t> </a:t>
            </a:r>
            <a:br>
              <a:rPr lang="en-GB" altLang="de-DE" sz="1800" dirty="0">
                <a:solidFill>
                  <a:srgbClr val="000000"/>
                </a:solidFill>
                <a:latin typeface="Calibri" panose="020F0502020204030204" pitchFamily="34" charset="0"/>
              </a:rPr>
            </a:br>
            <a:r>
              <a:rPr lang="en-GB" altLang="de-DE" sz="1800" dirty="0">
                <a:solidFill>
                  <a:srgbClr val="000000"/>
                </a:solidFill>
                <a:latin typeface="Calibri" panose="020F0502020204030204" pitchFamily="34" charset="0"/>
              </a:rPr>
              <a:t>Publication of the Data Act in the Official Journal</a:t>
            </a:r>
            <a:br>
              <a:rPr lang="en-GB" altLang="de-DE" sz="1800" dirty="0">
                <a:solidFill>
                  <a:srgbClr val="000000"/>
                </a:solidFill>
                <a:latin typeface="Calibri" panose="020F0502020204030204" pitchFamily="34" charset="0"/>
              </a:rPr>
            </a:br>
            <a:r>
              <a:rPr lang="en-GB" altLang="de-DE" sz="900" dirty="0">
                <a:solidFill>
                  <a:srgbClr val="000000"/>
                </a:solidFill>
                <a:latin typeface="Calibri" panose="020F0502020204030204" pitchFamily="34" charset="0"/>
              </a:rPr>
              <a:t> </a:t>
            </a:r>
            <a:br>
              <a:rPr lang="en-GB" altLang="de-DE" sz="1800" dirty="0">
                <a:solidFill>
                  <a:srgbClr val="000000"/>
                </a:solidFill>
                <a:latin typeface="Calibri" panose="020F0502020204030204" pitchFamily="34" charset="0"/>
              </a:rPr>
            </a:br>
            <a:r>
              <a:rPr lang="en-GB" altLang="de-DE" sz="1800" dirty="0">
                <a:solidFill>
                  <a:srgbClr val="000000"/>
                </a:solidFill>
                <a:latin typeface="Calibri" panose="020F0502020204030204" pitchFamily="34" charset="0"/>
              </a:rPr>
              <a:t>Publication of BMEL-Model Terms and Conditions for Contracts on Agricultural Data from Smart Farming Machinery</a:t>
            </a:r>
            <a:br>
              <a:rPr lang="en-GB" altLang="de-DE" sz="1800" dirty="0">
                <a:solidFill>
                  <a:srgbClr val="000000"/>
                </a:solidFill>
                <a:latin typeface="Calibri" panose="020F0502020204030204" pitchFamily="34" charset="0"/>
              </a:rPr>
            </a:br>
            <a:r>
              <a:rPr lang="en-GB" altLang="de-DE" sz="900" dirty="0">
                <a:solidFill>
                  <a:srgbClr val="000000"/>
                </a:solidFill>
                <a:latin typeface="Calibri" panose="020F0502020204030204" pitchFamily="34" charset="0"/>
              </a:rPr>
              <a:t> </a:t>
            </a:r>
            <a:br>
              <a:rPr lang="en-GB" altLang="de-DE" sz="1800" dirty="0">
                <a:solidFill>
                  <a:srgbClr val="000000"/>
                </a:solidFill>
                <a:latin typeface="Calibri" panose="020F0502020204030204" pitchFamily="34" charset="0"/>
              </a:rPr>
            </a:br>
            <a:r>
              <a:rPr lang="en-GB" altLang="de-DE" sz="1800" dirty="0">
                <a:solidFill>
                  <a:srgbClr val="000000"/>
                </a:solidFill>
                <a:latin typeface="Calibri" panose="020F0502020204030204" pitchFamily="34" charset="0"/>
              </a:rPr>
              <a:t>Series of COM webinars: Drafts of COM MCTs disclosed</a:t>
            </a:r>
          </a:p>
          <a:p>
            <a:pPr marL="0" lvl="1" indent="0">
              <a:spcBef>
                <a:spcPts val="0"/>
              </a:spcBef>
              <a:buClr>
                <a:srgbClr val="980528"/>
              </a:buClr>
              <a:buNone/>
              <a:defRPr/>
            </a:pPr>
            <a:endParaRPr lang="en-GB" altLang="de-DE" sz="900" dirty="0">
              <a:solidFill>
                <a:srgbClr val="000000"/>
              </a:solidFill>
              <a:latin typeface="Calibri" panose="020F0502020204030204" pitchFamily="34" charset="0"/>
            </a:endParaRPr>
          </a:p>
          <a:p>
            <a:pPr marL="0" lvl="1" indent="0">
              <a:spcBef>
                <a:spcPts val="0"/>
              </a:spcBef>
              <a:buClr>
                <a:srgbClr val="980528"/>
              </a:buClr>
              <a:buNone/>
              <a:defRPr/>
            </a:pPr>
            <a:r>
              <a:rPr lang="en-GB" altLang="de-DE" sz="1800" dirty="0">
                <a:solidFill>
                  <a:srgbClr val="000000"/>
                </a:solidFill>
                <a:latin typeface="Calibri" panose="020F0502020204030204" pitchFamily="34" charset="0"/>
              </a:rPr>
              <a:t>Freiburg European Agricultural Data Governance </a:t>
            </a:r>
            <a:r>
              <a:rPr lang="de-DE" sz="1800" dirty="0"/>
              <a:t>🙂</a:t>
            </a:r>
            <a:endParaRPr lang="en-GB" altLang="de-DE" sz="1800" dirty="0">
              <a:solidFill>
                <a:srgbClr val="000000"/>
              </a:solidFill>
              <a:latin typeface="Calibri" panose="020F0502020204030204" pitchFamily="34" charset="0"/>
            </a:endParaRPr>
          </a:p>
          <a:p>
            <a:pPr marL="0" lvl="1" indent="0">
              <a:buClr>
                <a:srgbClr val="980528"/>
              </a:buClr>
              <a:buNone/>
              <a:defRPr/>
            </a:pPr>
            <a:endParaRPr lang="de-DE" altLang="de-DE" sz="2000" dirty="0">
              <a:solidFill>
                <a:srgbClr val="000000"/>
              </a:solidFill>
              <a:latin typeface="Calibri" panose="020F0502020204030204" pitchFamily="34" charset="0"/>
            </a:endParaRPr>
          </a:p>
        </p:txBody>
      </p:sp>
      <p:sp>
        <p:nvSpPr>
          <p:cNvPr id="17411" name="Textplatzhalter 4">
            <a:extLst>
              <a:ext uri="{FF2B5EF4-FFF2-40B4-BE49-F238E27FC236}">
                <a16:creationId xmlns:a16="http://schemas.microsoft.com/office/drawing/2014/main" id="{8CEEFE95-1B57-906B-1EE6-F1F41805BCD9}"/>
              </a:ext>
            </a:extLst>
          </p:cNvPr>
          <p:cNvSpPr>
            <a:spLocks noGrp="1" noChangeArrowheads="1"/>
          </p:cNvSpPr>
          <p:nvPr>
            <p:ph type="body" sz="half" idx="2"/>
          </p:nvPr>
        </p:nvSpPr>
        <p:spPr>
          <a:xfrm>
            <a:off x="16253" y="1600200"/>
            <a:ext cx="1932197" cy="4538663"/>
          </a:xfrm>
        </p:spPr>
        <p:txBody>
          <a:bodyPr/>
          <a:lstStyle/>
          <a:p>
            <a:pPr marL="0" marR="0" lvl="1" algn="r" defTabSz="914400" latinLnBrk="0">
              <a:spcBef>
                <a:spcPts val="300"/>
              </a:spcBef>
              <a:buClr>
                <a:srgbClr val="980528"/>
              </a:buClr>
              <a:buSzTx/>
              <a:tabLst/>
              <a:defRPr/>
            </a:pPr>
            <a:endParaRPr lang="de-DE" altLang="de-DE" sz="2000" dirty="0">
              <a:solidFill>
                <a:srgbClr val="000000"/>
              </a:solidFill>
              <a:latin typeface="Calibri" panose="020F0502020204030204" pitchFamily="34" charset="0"/>
            </a:endParaRPr>
          </a:p>
          <a:p>
            <a:pPr marL="0" lvl="1" algn="r">
              <a:spcBef>
                <a:spcPts val="0"/>
              </a:spcBef>
              <a:buClr>
                <a:srgbClr val="980528"/>
              </a:buClr>
              <a:defRPr/>
            </a:pPr>
            <a:r>
              <a:rPr lang="de-DE" altLang="de-DE" sz="1800" dirty="0" err="1">
                <a:solidFill>
                  <a:srgbClr val="000000"/>
                </a:solidFill>
                <a:latin typeface="Calibri" panose="020F0502020204030204" pitchFamily="34" charset="0"/>
              </a:rPr>
              <a:t>From</a:t>
            </a:r>
            <a:r>
              <a:rPr lang="de-DE" altLang="de-DE" sz="1800" dirty="0">
                <a:solidFill>
                  <a:srgbClr val="000000"/>
                </a:solidFill>
                <a:latin typeface="Calibri" panose="020F0502020204030204" pitchFamily="34" charset="0"/>
              </a:rPr>
              <a:t> </a:t>
            </a:r>
            <a:r>
              <a:rPr lang="de-DE" altLang="de-DE" sz="1800" dirty="0" err="1">
                <a:solidFill>
                  <a:srgbClr val="000000"/>
                </a:solidFill>
                <a:latin typeface="Calibri" panose="020F0502020204030204" pitchFamily="34" charset="0"/>
              </a:rPr>
              <a:t>about</a:t>
            </a:r>
            <a:r>
              <a:rPr lang="de-DE" altLang="de-DE" sz="1800" dirty="0">
                <a:solidFill>
                  <a:srgbClr val="000000"/>
                </a:solidFill>
                <a:latin typeface="Calibri" panose="020F0502020204030204" pitchFamily="34" charset="0"/>
              </a:rPr>
              <a:t> 2010</a:t>
            </a:r>
          </a:p>
          <a:p>
            <a:pPr marL="0" marR="0" lvl="1" algn="r" defTabSz="914400" latinLnBrk="0">
              <a:spcBef>
                <a:spcPts val="0"/>
              </a:spcBef>
              <a:buClr>
                <a:srgbClr val="980528"/>
              </a:buClr>
              <a:buSzTx/>
              <a:tabLst/>
              <a:defRPr/>
            </a:pPr>
            <a:endParaRPr lang="de-DE" altLang="de-DE" sz="1800" dirty="0">
              <a:solidFill>
                <a:srgbClr val="000000"/>
              </a:solidFill>
              <a:latin typeface="Calibri" panose="020F0502020204030204" pitchFamily="34" charset="0"/>
            </a:endParaRPr>
          </a:p>
          <a:p>
            <a:pPr marL="0" marR="0" lvl="1" algn="r" defTabSz="914400" latinLnBrk="0">
              <a:spcBef>
                <a:spcPts val="0"/>
              </a:spcBef>
              <a:buClr>
                <a:srgbClr val="980528"/>
              </a:buClr>
              <a:buSzTx/>
              <a:tabLst/>
              <a:defRPr/>
            </a:pPr>
            <a:endParaRPr lang="de-DE" altLang="de-DE" sz="900" dirty="0">
              <a:solidFill>
                <a:srgbClr val="000000"/>
              </a:solidFill>
              <a:latin typeface="Calibri" panose="020F0502020204030204" pitchFamily="34" charset="0"/>
            </a:endParaRPr>
          </a:p>
          <a:p>
            <a:pPr marL="0" marR="0" lvl="1" algn="r" defTabSz="914400" latinLnBrk="0">
              <a:spcBef>
                <a:spcPts val="0"/>
              </a:spcBef>
              <a:buClr>
                <a:srgbClr val="980528"/>
              </a:buClr>
              <a:buSzTx/>
              <a:tabLst/>
              <a:defRPr/>
            </a:pPr>
            <a:r>
              <a:rPr lang="de-DE" altLang="de-DE" sz="1800" dirty="0" err="1">
                <a:solidFill>
                  <a:srgbClr val="000000"/>
                </a:solidFill>
                <a:latin typeface="Calibri" panose="020F0502020204030204" pitchFamily="34" charset="0"/>
              </a:rPr>
              <a:t>Oct</a:t>
            </a:r>
            <a:r>
              <a:rPr lang="de-DE" altLang="de-DE" sz="1800" dirty="0">
                <a:solidFill>
                  <a:srgbClr val="000000"/>
                </a:solidFill>
                <a:latin typeface="Calibri" panose="020F0502020204030204" pitchFamily="34" charset="0"/>
              </a:rPr>
              <a:t> 2019</a:t>
            </a:r>
          </a:p>
          <a:p>
            <a:pPr marL="0" marR="0" lvl="1" algn="r" defTabSz="914400" latinLnBrk="0">
              <a:spcBef>
                <a:spcPts val="0"/>
              </a:spcBef>
              <a:buClr>
                <a:srgbClr val="980528"/>
              </a:buClr>
              <a:buSzTx/>
              <a:tabLst/>
              <a:defRPr/>
            </a:pPr>
            <a:endParaRPr lang="de-DE" altLang="de-DE" sz="900" dirty="0">
              <a:solidFill>
                <a:srgbClr val="000000"/>
              </a:solidFill>
              <a:latin typeface="Calibri" panose="020F0502020204030204" pitchFamily="34" charset="0"/>
            </a:endParaRPr>
          </a:p>
          <a:p>
            <a:pPr marL="0" marR="0" lvl="1" algn="r" defTabSz="914400" latinLnBrk="0">
              <a:spcBef>
                <a:spcPts val="0"/>
              </a:spcBef>
              <a:buClr>
                <a:srgbClr val="980528"/>
              </a:buClr>
              <a:buSzTx/>
              <a:tabLst/>
              <a:defRPr/>
            </a:pPr>
            <a:endParaRPr lang="de-DE" altLang="de-DE" sz="1800" dirty="0">
              <a:solidFill>
                <a:srgbClr val="000000"/>
              </a:solidFill>
              <a:latin typeface="Calibri" panose="020F0502020204030204" pitchFamily="34" charset="0"/>
            </a:endParaRPr>
          </a:p>
          <a:p>
            <a:pPr marL="0" marR="0" lvl="1" algn="r" defTabSz="914400" latinLnBrk="0">
              <a:spcBef>
                <a:spcPts val="0"/>
              </a:spcBef>
              <a:buClr>
                <a:srgbClr val="980528"/>
              </a:buClr>
              <a:buSzTx/>
              <a:tabLst/>
              <a:defRPr/>
            </a:pPr>
            <a:r>
              <a:rPr lang="de-DE" altLang="de-DE" sz="1800" dirty="0">
                <a:solidFill>
                  <a:srgbClr val="000000"/>
                </a:solidFill>
                <a:latin typeface="Calibri" panose="020F0502020204030204" pitchFamily="34" charset="0"/>
              </a:rPr>
              <a:t>Feb 2022</a:t>
            </a:r>
            <a:br>
              <a:rPr lang="de-DE" altLang="de-DE" sz="1800" dirty="0">
                <a:solidFill>
                  <a:srgbClr val="000000"/>
                </a:solidFill>
                <a:latin typeface="Calibri" panose="020F0502020204030204" pitchFamily="34" charset="0"/>
              </a:rPr>
            </a:br>
            <a:r>
              <a:rPr lang="de-DE" altLang="de-DE" sz="900" dirty="0">
                <a:solidFill>
                  <a:srgbClr val="000000"/>
                </a:solidFill>
                <a:latin typeface="Calibri" panose="020F0502020204030204" pitchFamily="34" charset="0"/>
              </a:rPr>
              <a:t> </a:t>
            </a:r>
            <a:br>
              <a:rPr lang="de-DE" altLang="de-DE" sz="1800" dirty="0">
                <a:solidFill>
                  <a:srgbClr val="000000"/>
                </a:solidFill>
                <a:latin typeface="Calibri" panose="020F0502020204030204" pitchFamily="34" charset="0"/>
              </a:rPr>
            </a:br>
            <a:r>
              <a:rPr lang="de-DE" altLang="de-DE" sz="1800" dirty="0">
                <a:solidFill>
                  <a:srgbClr val="000000"/>
                </a:solidFill>
                <a:latin typeface="Calibri" panose="020F0502020204030204" pitchFamily="34" charset="0"/>
              </a:rPr>
              <a:t>March/Sept 2023</a:t>
            </a:r>
            <a:br>
              <a:rPr lang="de-DE" altLang="de-DE" sz="1800" dirty="0">
                <a:solidFill>
                  <a:srgbClr val="000000"/>
                </a:solidFill>
                <a:latin typeface="Calibri" panose="020F0502020204030204" pitchFamily="34" charset="0"/>
              </a:rPr>
            </a:br>
            <a:r>
              <a:rPr lang="de-DE" altLang="de-DE" sz="900" dirty="0">
                <a:solidFill>
                  <a:srgbClr val="000000"/>
                </a:solidFill>
                <a:latin typeface="Calibri" panose="020F0502020204030204" pitchFamily="34" charset="0"/>
              </a:rPr>
              <a:t> </a:t>
            </a:r>
            <a:br>
              <a:rPr lang="de-DE" altLang="de-DE" sz="1800" dirty="0">
                <a:solidFill>
                  <a:srgbClr val="000000"/>
                </a:solidFill>
                <a:latin typeface="Calibri" panose="020F0502020204030204" pitchFamily="34" charset="0"/>
              </a:rPr>
            </a:br>
            <a:r>
              <a:rPr lang="de-DE" altLang="de-DE" sz="1800" dirty="0" err="1">
                <a:solidFill>
                  <a:srgbClr val="000000"/>
                </a:solidFill>
                <a:latin typeface="Calibri" panose="020F0502020204030204" pitchFamily="34" charset="0"/>
              </a:rPr>
              <a:t>Dec</a:t>
            </a:r>
            <a:r>
              <a:rPr lang="de-DE" altLang="de-DE" sz="1800" dirty="0">
                <a:solidFill>
                  <a:srgbClr val="000000"/>
                </a:solidFill>
                <a:latin typeface="Calibri" panose="020F0502020204030204" pitchFamily="34" charset="0"/>
              </a:rPr>
              <a:t> 2023</a:t>
            </a:r>
            <a:br>
              <a:rPr lang="de-DE" altLang="de-DE" sz="1800" dirty="0">
                <a:solidFill>
                  <a:srgbClr val="000000"/>
                </a:solidFill>
                <a:latin typeface="Calibri" panose="020F0502020204030204" pitchFamily="34" charset="0"/>
              </a:rPr>
            </a:br>
            <a:r>
              <a:rPr lang="de-DE" altLang="de-DE" sz="1000" dirty="0">
                <a:solidFill>
                  <a:srgbClr val="000000"/>
                </a:solidFill>
                <a:latin typeface="Calibri" panose="020F0502020204030204" pitchFamily="34" charset="0"/>
              </a:rPr>
              <a:t> </a:t>
            </a:r>
            <a:br>
              <a:rPr lang="de-DE" altLang="de-DE" sz="1800" dirty="0">
                <a:solidFill>
                  <a:srgbClr val="000000"/>
                </a:solidFill>
                <a:latin typeface="Calibri" panose="020F0502020204030204" pitchFamily="34" charset="0"/>
              </a:rPr>
            </a:br>
            <a:r>
              <a:rPr lang="de-DE" altLang="de-DE" sz="1800" dirty="0" err="1">
                <a:solidFill>
                  <a:srgbClr val="000000"/>
                </a:solidFill>
                <a:latin typeface="Calibri" panose="020F0502020204030204" pitchFamily="34" charset="0"/>
              </a:rPr>
              <a:t>Oct</a:t>
            </a:r>
            <a:r>
              <a:rPr lang="de-DE" altLang="de-DE" sz="1800" dirty="0">
                <a:solidFill>
                  <a:srgbClr val="000000"/>
                </a:solidFill>
                <a:latin typeface="Calibri" panose="020F0502020204030204" pitchFamily="34" charset="0"/>
              </a:rPr>
              <a:t> 2024</a:t>
            </a:r>
            <a:br>
              <a:rPr lang="de-DE" altLang="de-DE" sz="1800" dirty="0">
                <a:solidFill>
                  <a:srgbClr val="000000"/>
                </a:solidFill>
                <a:latin typeface="Calibri" panose="020F0502020204030204" pitchFamily="34" charset="0"/>
              </a:rPr>
            </a:br>
            <a:br>
              <a:rPr lang="de-DE" altLang="de-DE" sz="1800" dirty="0">
                <a:solidFill>
                  <a:srgbClr val="000000"/>
                </a:solidFill>
                <a:latin typeface="Calibri" panose="020F0502020204030204" pitchFamily="34" charset="0"/>
              </a:rPr>
            </a:br>
            <a:r>
              <a:rPr lang="de-DE" altLang="de-DE" sz="900" dirty="0">
                <a:solidFill>
                  <a:srgbClr val="000000"/>
                </a:solidFill>
                <a:latin typeface="Calibri" panose="020F0502020204030204" pitchFamily="34" charset="0"/>
              </a:rPr>
              <a:t> </a:t>
            </a:r>
            <a:br>
              <a:rPr lang="de-DE" altLang="de-DE" sz="1800" dirty="0">
                <a:solidFill>
                  <a:srgbClr val="000000"/>
                </a:solidFill>
                <a:latin typeface="Calibri" panose="020F0502020204030204" pitchFamily="34" charset="0"/>
              </a:rPr>
            </a:br>
            <a:r>
              <a:rPr lang="de-DE" sz="1800" dirty="0">
                <a:solidFill>
                  <a:srgbClr val="000000"/>
                </a:solidFill>
                <a:latin typeface="Calibri" panose="020F0502020204030204" pitchFamily="34" charset="0"/>
              </a:rPr>
              <a:t>Nov/</a:t>
            </a:r>
            <a:r>
              <a:rPr lang="de-DE" sz="1800" dirty="0" err="1">
                <a:solidFill>
                  <a:srgbClr val="000000"/>
                </a:solidFill>
                <a:latin typeface="Calibri" panose="020F0502020204030204" pitchFamily="34" charset="0"/>
              </a:rPr>
              <a:t>Dec</a:t>
            </a:r>
            <a:r>
              <a:rPr lang="de-DE" sz="1800" dirty="0">
                <a:solidFill>
                  <a:srgbClr val="000000"/>
                </a:solidFill>
                <a:latin typeface="Calibri" panose="020F0502020204030204" pitchFamily="34" charset="0"/>
              </a:rPr>
              <a:t> 2024</a:t>
            </a:r>
          </a:p>
          <a:p>
            <a:pPr marL="0" marR="0" lvl="1" algn="r" defTabSz="914400" latinLnBrk="0">
              <a:spcBef>
                <a:spcPts val="0"/>
              </a:spcBef>
              <a:buClr>
                <a:srgbClr val="980528"/>
              </a:buClr>
              <a:buSzTx/>
              <a:tabLst/>
              <a:defRPr/>
            </a:pPr>
            <a:endParaRPr lang="de-DE" altLang="de-DE" sz="900" dirty="0">
              <a:solidFill>
                <a:srgbClr val="000000"/>
              </a:solidFill>
              <a:latin typeface="Calibri" panose="020F0502020204030204" pitchFamily="34" charset="0"/>
            </a:endParaRPr>
          </a:p>
          <a:p>
            <a:pPr marL="0" marR="0" lvl="1" algn="r" defTabSz="914400" latinLnBrk="0">
              <a:spcBef>
                <a:spcPts val="0"/>
              </a:spcBef>
              <a:buClr>
                <a:srgbClr val="980528"/>
              </a:buClr>
              <a:buSzTx/>
              <a:tabLst/>
              <a:defRPr/>
            </a:pPr>
            <a:r>
              <a:rPr lang="de-DE" altLang="de-DE" sz="1800" dirty="0" err="1">
                <a:solidFill>
                  <a:srgbClr val="000000"/>
                </a:solidFill>
                <a:latin typeface="Calibri" panose="020F0502020204030204" pitchFamily="34" charset="0"/>
              </a:rPr>
              <a:t>Dec</a:t>
            </a:r>
            <a:r>
              <a:rPr lang="de-DE" altLang="de-DE" sz="1800" dirty="0">
                <a:solidFill>
                  <a:srgbClr val="000000"/>
                </a:solidFill>
                <a:latin typeface="Calibri" panose="020F0502020204030204" pitchFamily="34" charset="0"/>
              </a:rPr>
              <a:t> 2024</a:t>
            </a: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err="1">
                <a:solidFill>
                  <a:schemeClr val="accent2"/>
                </a:solidFill>
                <a:latin typeface="Calibri" panose="020F0502020204030204" pitchFamily="34" charset="0"/>
              </a:rPr>
              <a:t>Why</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model</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contract</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terms</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for</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agricultural</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machinery</a:t>
            </a:r>
            <a:r>
              <a:rPr lang="de-DE" altLang="de-DE" sz="2000" b="1">
                <a:solidFill>
                  <a:schemeClr val="accent2"/>
                </a:solidFill>
                <a:latin typeface="Calibri" panose="020F0502020204030204" pitchFamily="34" charset="0"/>
              </a:rPr>
              <a:t>?</a:t>
            </a:r>
          </a:p>
        </p:txBody>
      </p:sp>
      <p:sp>
        <p:nvSpPr>
          <p:cNvPr id="16" name="Rechteck 15">
            <a:extLst>
              <a:ext uri="{FF2B5EF4-FFF2-40B4-BE49-F238E27FC236}">
                <a16:creationId xmlns:a16="http://schemas.microsoft.com/office/drawing/2014/main" id="{0A86A40F-7119-BDD9-C5B2-B318A4A51295}"/>
              </a:ext>
            </a:extLst>
          </p:cNvPr>
          <p:cNvSpPr/>
          <p:nvPr/>
        </p:nvSpPr>
        <p:spPr bwMode="auto">
          <a:xfrm>
            <a:off x="8120792" y="3922388"/>
            <a:ext cx="90368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ctr" eaLnBrk="1" hangingPunct="1">
              <a:defRPr/>
            </a:pPr>
            <a:endParaRPr lang="de-DE" sz="825">
              <a:latin typeface="Arial" charset="0"/>
            </a:endParaRPr>
          </a:p>
        </p:txBody>
      </p:sp>
    </p:spTree>
    <p:extLst>
      <p:ext uri="{BB962C8B-B14F-4D97-AF65-F5344CB8AC3E}">
        <p14:creationId xmlns:p14="http://schemas.microsoft.com/office/powerpoint/2010/main" val="1738649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D69BDA70-C920-404B-BE3A-6B7D1345314E}"/>
              </a:ext>
            </a:extLst>
          </p:cNvPr>
          <p:cNvSpPr>
            <a:spLocks noGrp="1" noChangeArrowheads="1"/>
          </p:cNvSpPr>
          <p:nvPr>
            <p:ph type="title"/>
          </p:nvPr>
        </p:nvSpPr>
        <p:spPr>
          <a:xfrm>
            <a:off x="304800" y="762000"/>
            <a:ext cx="3160713" cy="673100"/>
          </a:xfrm>
        </p:spPr>
        <p:txBody>
          <a:bodyPr/>
          <a:lstStyle/>
          <a:p>
            <a:pPr eaLnBrk="1" hangingPunct="1"/>
            <a:r>
              <a:rPr lang="de-DE" altLang="de-DE">
                <a:latin typeface="Calibri" panose="020F0502020204030204" pitchFamily="34" charset="0"/>
              </a:rPr>
              <a:t>I. </a:t>
            </a:r>
            <a:r>
              <a:rPr lang="de-DE" altLang="de-DE" err="1">
                <a:latin typeface="Calibri" panose="020F0502020204030204" pitchFamily="34" charset="0"/>
              </a:rPr>
              <a:t>Introduction</a:t>
            </a:r>
            <a:endParaRPr lang="de-DE" altLang="de-DE">
              <a:latin typeface="Calibri" panose="020F0502020204030204" pitchFamily="34" charset="0"/>
            </a:endParaRPr>
          </a:p>
        </p:txBody>
      </p:sp>
      <p:sp>
        <p:nvSpPr>
          <p:cNvPr id="17411" name="Textplatzhalter 4">
            <a:extLst>
              <a:ext uri="{FF2B5EF4-FFF2-40B4-BE49-F238E27FC236}">
                <a16:creationId xmlns:a16="http://schemas.microsoft.com/office/drawing/2014/main" id="{8CEEFE95-1B57-906B-1EE6-F1F41805BCD9}"/>
              </a:ext>
            </a:extLst>
          </p:cNvPr>
          <p:cNvSpPr>
            <a:spLocks noGrp="1" noChangeArrowheads="1"/>
          </p:cNvSpPr>
          <p:nvPr>
            <p:ph type="body" sz="half" idx="2"/>
          </p:nvPr>
        </p:nvSpPr>
        <p:spPr>
          <a:xfrm>
            <a:off x="304800" y="1600200"/>
            <a:ext cx="1746920" cy="4538663"/>
          </a:xfrm>
        </p:spPr>
        <p:txBody>
          <a:bodyPr/>
          <a:lstStyle/>
          <a:p>
            <a:pPr>
              <a:spcBef>
                <a:spcPts val="0"/>
              </a:spcBef>
            </a:pPr>
            <a:r>
              <a:rPr lang="en-US" b="1" dirty="0">
                <a:solidFill>
                  <a:schemeClr val="tx1">
                    <a:lumMod val="50000"/>
                    <a:lumOff val="50000"/>
                  </a:schemeClr>
                </a:solidFill>
                <a:latin typeface="Calibri" panose="020F0502020204030204" pitchFamily="34" charset="0"/>
                <a:cs typeface="Calibri" panose="020F0502020204030204" pitchFamily="34" charset="0"/>
              </a:rPr>
              <a:t>Translation:</a:t>
            </a:r>
          </a:p>
          <a:p>
            <a:pPr>
              <a:spcBef>
                <a:spcPts val="0"/>
              </a:spcBef>
            </a:pPr>
            <a:r>
              <a:rPr lang="en-US" b="1" dirty="0">
                <a:solidFill>
                  <a:schemeClr val="tx1">
                    <a:lumMod val="50000"/>
                    <a:lumOff val="50000"/>
                  </a:schemeClr>
                </a:solidFill>
                <a:latin typeface="Calibri" panose="020F0502020204030204" pitchFamily="34" charset="0"/>
                <a:cs typeface="Calibri" panose="020F0502020204030204" pitchFamily="34" charset="0"/>
              </a:rPr>
              <a:t>Publication of model terms and conditions for contracts for agricultural data from smart agricultural machinery</a:t>
            </a:r>
          </a:p>
          <a:p>
            <a:pPr>
              <a:spcBef>
                <a:spcPts val="0"/>
              </a:spcBef>
            </a:pPr>
            <a:endParaRPr lang="de-DE" sz="825" dirty="0">
              <a:solidFill>
                <a:schemeClr val="tx1">
                  <a:lumMod val="50000"/>
                  <a:lumOff val="50000"/>
                </a:schemeClr>
              </a:solidFill>
              <a:latin typeface="Calibri" panose="020F0502020204030204" pitchFamily="34" charset="0"/>
              <a:cs typeface="Calibri" panose="020F0502020204030204" pitchFamily="34" charset="0"/>
            </a:endParaRPr>
          </a:p>
          <a:p>
            <a:pPr>
              <a:spcBef>
                <a:spcPts val="0"/>
              </a:spcBef>
            </a:pPr>
            <a:r>
              <a:rPr lang="en-US" sz="1350" dirty="0">
                <a:solidFill>
                  <a:schemeClr val="tx1">
                    <a:lumMod val="50000"/>
                    <a:lumOff val="50000"/>
                  </a:schemeClr>
                </a:solidFill>
                <a:latin typeface="Calibri" panose="020F0502020204030204" pitchFamily="34" charset="0"/>
                <a:cs typeface="Calibri" panose="020F0502020204030204" pitchFamily="34" charset="0"/>
              </a:rPr>
              <a:t>Establishment of an Observatory for contracts on the use of data generated by smart agricultural machinery (</a:t>
            </a:r>
            <a:r>
              <a:rPr lang="en-US" sz="1350" dirty="0" err="1">
                <a:solidFill>
                  <a:schemeClr val="tx1">
                    <a:lumMod val="50000"/>
                    <a:lumOff val="50000"/>
                  </a:schemeClr>
                </a:solidFill>
                <a:latin typeface="Calibri" panose="020F0502020204030204" pitchFamily="34" charset="0"/>
                <a:cs typeface="Calibri" panose="020F0502020204030204" pitchFamily="34" charset="0"/>
              </a:rPr>
              <a:t>AgriData</a:t>
            </a:r>
            <a:r>
              <a:rPr lang="en-US" sz="1350" dirty="0">
                <a:solidFill>
                  <a:schemeClr val="tx1">
                    <a:lumMod val="50000"/>
                    <a:lumOff val="50000"/>
                  </a:schemeClr>
                </a:solidFill>
                <a:latin typeface="Calibri" panose="020F0502020204030204" pitchFamily="34" charset="0"/>
                <a:cs typeface="Calibri" panose="020F0502020204030204" pitchFamily="34" charset="0"/>
              </a:rPr>
              <a:t> Observatory) at the University of </a:t>
            </a:r>
            <a:r>
              <a:rPr lang="en-US" sz="1350" dirty="0" err="1">
                <a:solidFill>
                  <a:schemeClr val="tx1">
                    <a:lumMod val="50000"/>
                    <a:lumOff val="50000"/>
                  </a:schemeClr>
                </a:solidFill>
                <a:latin typeface="Calibri" panose="020F0502020204030204" pitchFamily="34" charset="0"/>
                <a:cs typeface="Calibri" panose="020F0502020204030204" pitchFamily="34" charset="0"/>
              </a:rPr>
              <a:t>Osnabrück</a:t>
            </a:r>
            <a:endParaRPr lang="en-US" sz="135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err="1">
                <a:solidFill>
                  <a:schemeClr val="accent2"/>
                </a:solidFill>
                <a:latin typeface="Calibri" panose="020F0502020204030204" pitchFamily="34" charset="0"/>
              </a:rPr>
              <a:t>Why</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model</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contract</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terms</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for</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agricultural</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machinery</a:t>
            </a:r>
            <a:r>
              <a:rPr lang="de-DE" altLang="de-DE" sz="2000" b="1">
                <a:solidFill>
                  <a:schemeClr val="accent2"/>
                </a:solidFill>
                <a:latin typeface="Calibri" panose="020F0502020204030204" pitchFamily="34" charset="0"/>
              </a:rPr>
              <a:t>?</a:t>
            </a:r>
          </a:p>
        </p:txBody>
      </p:sp>
      <p:sp>
        <p:nvSpPr>
          <p:cNvPr id="16" name="Rechteck 15">
            <a:extLst>
              <a:ext uri="{FF2B5EF4-FFF2-40B4-BE49-F238E27FC236}">
                <a16:creationId xmlns:a16="http://schemas.microsoft.com/office/drawing/2014/main" id="{0A86A40F-7119-BDD9-C5B2-B318A4A51295}"/>
              </a:ext>
            </a:extLst>
          </p:cNvPr>
          <p:cNvSpPr/>
          <p:nvPr/>
        </p:nvSpPr>
        <p:spPr bwMode="auto">
          <a:xfrm>
            <a:off x="8120792" y="3922388"/>
            <a:ext cx="90368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ctr" eaLnBrk="1" hangingPunct="1">
              <a:defRPr/>
            </a:pPr>
            <a:endParaRPr lang="de-DE" sz="825">
              <a:latin typeface="Arial" charset="0"/>
            </a:endParaRPr>
          </a:p>
        </p:txBody>
      </p:sp>
      <p:pic>
        <p:nvPicPr>
          <p:cNvPr id="8" name="Inhaltsplatzhalter 7">
            <a:extLst>
              <a:ext uri="{FF2B5EF4-FFF2-40B4-BE49-F238E27FC236}">
                <a16:creationId xmlns:a16="http://schemas.microsoft.com/office/drawing/2014/main" id="{CD3351B4-CA92-45F7-A6BB-CE52AAA78722}"/>
              </a:ext>
            </a:extLst>
          </p:cNvPr>
          <p:cNvPicPr>
            <a:picLocks noGrp="1" noChangeAspect="1"/>
          </p:cNvPicPr>
          <p:nvPr>
            <p:ph idx="1"/>
          </p:nvPr>
        </p:nvPicPr>
        <p:blipFill>
          <a:blip r:embed="rId3"/>
          <a:stretch>
            <a:fillRect/>
          </a:stretch>
        </p:blipFill>
        <p:spPr>
          <a:xfrm>
            <a:off x="2268538" y="2096811"/>
            <a:ext cx="6418262" cy="3532740"/>
          </a:xfrm>
          <a:prstGeom prst="rect">
            <a:avLst/>
          </a:prstGeom>
          <a:scene3d>
            <a:camera prst="orthographicFront"/>
            <a:lightRig rig="threePt" dir="t"/>
          </a:scene3d>
          <a:sp3d>
            <a:bevelT w="222250" h="228600"/>
          </a:sp3d>
        </p:spPr>
      </p:pic>
      <p:sp>
        <p:nvSpPr>
          <p:cNvPr id="9" name="Inhaltsplatzhalter 5"/>
          <p:cNvSpPr txBox="1">
            <a:spLocks/>
          </p:cNvSpPr>
          <p:nvPr/>
        </p:nvSpPr>
        <p:spPr bwMode="auto">
          <a:xfrm>
            <a:off x="2267744" y="5644920"/>
            <a:ext cx="7200800" cy="16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6pPr>
            <a:lvl7pPr marL="29718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7pPr>
            <a:lvl8pPr marL="34290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8pPr>
            <a:lvl9pPr marL="3886200" indent="-228600" algn="l" rtl="0" fontAlgn="base">
              <a:spcBef>
                <a:spcPct val="20000"/>
              </a:spcBef>
              <a:spcAft>
                <a:spcPct val="0"/>
              </a:spcAft>
              <a:buClr>
                <a:schemeClr val="accent2"/>
              </a:buClr>
              <a:buFont typeface="Wingdings" pitchFamily="-32" charset="2"/>
              <a:buChar char="§"/>
              <a:defRPr sz="2000">
                <a:solidFill>
                  <a:schemeClr val="tx1"/>
                </a:solidFill>
                <a:latin typeface="+mn-lt"/>
              </a:defRPr>
            </a:lvl9pPr>
          </a:lstStyle>
          <a:p>
            <a:pPr marL="0" indent="0" eaLnBrk="1" hangingPunct="1">
              <a:lnSpc>
                <a:spcPct val="120000"/>
              </a:lnSpc>
              <a:spcBef>
                <a:spcPts val="338"/>
              </a:spcBef>
              <a:buClr>
                <a:srgbClr val="980528"/>
              </a:buClr>
              <a:buFont typeface="Wingdings" pitchFamily="2" charset="2"/>
              <a:buNone/>
              <a:defRPr/>
            </a:pPr>
            <a:r>
              <a:rPr lang="de-DE" sz="1050" kern="0" dirty="0"/>
              <a:t>Source: https://www.bmel.de/DE/themen/digitalisierung/musterbedingungen-vertraege-agrardaten.html</a:t>
            </a:r>
          </a:p>
          <a:p>
            <a:pPr eaLnBrk="1" hangingPunct="1">
              <a:lnSpc>
                <a:spcPct val="120000"/>
              </a:lnSpc>
              <a:spcBef>
                <a:spcPts val="338"/>
              </a:spcBef>
              <a:buClr>
                <a:srgbClr val="980528"/>
              </a:buClr>
              <a:defRPr/>
            </a:pPr>
            <a:endParaRPr lang="de-DE" sz="1200" kern="0" dirty="0"/>
          </a:p>
          <a:p>
            <a:pPr marL="385763" indent="-385763">
              <a:buFont typeface="+mj-lt"/>
              <a:buAutoNum type="romanUcPeriod"/>
            </a:pPr>
            <a:endParaRPr lang="de-DE" sz="1350" b="1" i="1" kern="0" dirty="0">
              <a:latin typeface="Gill Sans MT" panose="020B0502020104020203" pitchFamily="34" charset="77"/>
              <a:ea typeface="Times New Roman" panose="02020603050405020304" pitchFamily="18" charset="0"/>
              <a:cs typeface="Times New Roman" panose="02020603050405020304" pitchFamily="18" charset="0"/>
            </a:endParaRPr>
          </a:p>
        </p:txBody>
      </p:sp>
      <p:sp>
        <p:nvSpPr>
          <p:cNvPr id="10" name="Ellipse 9">
            <a:extLst>
              <a:ext uri="{FF2B5EF4-FFF2-40B4-BE49-F238E27FC236}">
                <a16:creationId xmlns:a16="http://schemas.microsoft.com/office/drawing/2014/main" id="{E00584DC-D24C-4D6C-BCB5-2E34B9D6B431}"/>
              </a:ext>
            </a:extLst>
          </p:cNvPr>
          <p:cNvSpPr/>
          <p:nvPr/>
        </p:nvSpPr>
        <p:spPr bwMode="auto">
          <a:xfrm>
            <a:off x="2267744" y="3158476"/>
            <a:ext cx="6336704" cy="1722531"/>
          </a:xfrm>
          <a:prstGeom prst="ellipse">
            <a:avLst/>
          </a:prstGeom>
          <a:noFill/>
          <a:ln w="50800">
            <a:solidFill>
              <a:srgbClr val="C0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31429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D69BDA70-C920-404B-BE3A-6B7D1345314E}"/>
              </a:ext>
            </a:extLst>
          </p:cNvPr>
          <p:cNvSpPr>
            <a:spLocks noGrp="1" noChangeArrowheads="1"/>
          </p:cNvSpPr>
          <p:nvPr>
            <p:ph type="title"/>
          </p:nvPr>
        </p:nvSpPr>
        <p:spPr>
          <a:xfrm>
            <a:off x="304800" y="762000"/>
            <a:ext cx="3160713" cy="673100"/>
          </a:xfrm>
        </p:spPr>
        <p:txBody>
          <a:bodyPr/>
          <a:lstStyle/>
          <a:p>
            <a:pPr eaLnBrk="1" hangingPunct="1"/>
            <a:r>
              <a:rPr lang="de-DE" altLang="de-DE">
                <a:latin typeface="Calibri" panose="020F0502020204030204" pitchFamily="34" charset="0"/>
              </a:rPr>
              <a:t>I. </a:t>
            </a:r>
            <a:r>
              <a:rPr lang="de-DE" altLang="de-DE" err="1">
                <a:latin typeface="Calibri" panose="020F0502020204030204" pitchFamily="34" charset="0"/>
              </a:rPr>
              <a:t>Introduction</a:t>
            </a:r>
            <a:endParaRPr lang="de-DE" altLang="de-DE">
              <a:latin typeface="Calibri" panose="020F0502020204030204" pitchFamily="34" charset="0"/>
            </a:endParaRPr>
          </a:p>
        </p:txBody>
      </p:sp>
      <p:sp>
        <p:nvSpPr>
          <p:cNvPr id="17411" name="Textplatzhalter 4">
            <a:extLst>
              <a:ext uri="{FF2B5EF4-FFF2-40B4-BE49-F238E27FC236}">
                <a16:creationId xmlns:a16="http://schemas.microsoft.com/office/drawing/2014/main" id="{8CEEFE95-1B57-906B-1EE6-F1F41805BCD9}"/>
              </a:ext>
            </a:extLst>
          </p:cNvPr>
          <p:cNvSpPr>
            <a:spLocks noGrp="1" noChangeArrowheads="1"/>
          </p:cNvSpPr>
          <p:nvPr>
            <p:ph type="body" sz="half" idx="2"/>
          </p:nvPr>
        </p:nvSpPr>
        <p:spPr>
          <a:xfrm>
            <a:off x="285628" y="1600198"/>
            <a:ext cx="1932197" cy="4538663"/>
          </a:xfrm>
        </p:spPr>
        <p:txBody>
          <a:bodyPr/>
          <a:lstStyle/>
          <a:p>
            <a:r>
              <a:rPr lang="de-DE" sz="1200" b="1" dirty="0">
                <a:solidFill>
                  <a:schemeClr val="tx1">
                    <a:lumMod val="50000"/>
                    <a:lumOff val="50000"/>
                  </a:schemeClr>
                </a:solidFill>
                <a:latin typeface="Calibri" panose="020F0502020204030204" pitchFamily="34" charset="0"/>
                <a:cs typeface="Calibri" panose="020F0502020204030204" pitchFamily="34" charset="0"/>
              </a:rPr>
              <a:t>Translation</a:t>
            </a:r>
          </a:p>
          <a:p>
            <a:pPr marL="171450" indent="-171450">
              <a:buFont typeface="+mj-lt"/>
              <a:buAutoNum type="arabicPeriod"/>
            </a:pPr>
            <a:r>
              <a:rPr lang="en-GB" sz="1200" dirty="0">
                <a:solidFill>
                  <a:schemeClr val="tx1">
                    <a:lumMod val="50000"/>
                    <a:lumOff val="50000"/>
                  </a:schemeClr>
                </a:solidFill>
                <a:latin typeface="Calibri" panose="020F0502020204030204" pitchFamily="34" charset="0"/>
                <a:cs typeface="Calibri" panose="020F0502020204030204" pitchFamily="34" charset="0"/>
              </a:rPr>
              <a:t>Scope of application</a:t>
            </a:r>
          </a:p>
          <a:p>
            <a:pPr marL="171450" indent="-171450">
              <a:buFont typeface="+mj-lt"/>
              <a:buAutoNum type="arabicPeriod"/>
            </a:pPr>
            <a:r>
              <a:rPr lang="en-GB" sz="1200" dirty="0">
                <a:solidFill>
                  <a:schemeClr val="tx1">
                    <a:lumMod val="50000"/>
                    <a:lumOff val="50000"/>
                  </a:schemeClr>
                </a:solidFill>
                <a:latin typeface="Calibri" panose="020F0502020204030204" pitchFamily="34" charset="0"/>
                <a:cs typeface="Calibri" panose="020F0502020204030204" pitchFamily="34" charset="0"/>
              </a:rPr>
              <a:t>Definitions</a:t>
            </a:r>
          </a:p>
          <a:p>
            <a:pPr marL="171450" indent="-171450">
              <a:buFont typeface="+mj-lt"/>
              <a:buAutoNum type="arabicPeriod"/>
            </a:pPr>
            <a:r>
              <a:rPr lang="en-GB" sz="1200" dirty="0">
                <a:solidFill>
                  <a:schemeClr val="tx1">
                    <a:lumMod val="50000"/>
                    <a:lumOff val="50000"/>
                  </a:schemeClr>
                </a:solidFill>
                <a:latin typeface="Calibri" panose="020F0502020204030204" pitchFamily="34" charset="0"/>
                <a:cs typeface="Calibri" panose="020F0502020204030204" pitchFamily="34" charset="0"/>
              </a:rPr>
              <a:t>Type and scope of the data used, place of use</a:t>
            </a:r>
          </a:p>
          <a:p>
            <a:pPr marL="171450" indent="-171450">
              <a:buFont typeface="+mj-lt"/>
              <a:buAutoNum type="arabicPeriod"/>
            </a:pPr>
            <a:r>
              <a:rPr lang="en-GB" sz="1200" dirty="0">
                <a:solidFill>
                  <a:schemeClr val="tx1">
                    <a:lumMod val="50000"/>
                    <a:lumOff val="50000"/>
                  </a:schemeClr>
                </a:solidFill>
                <a:latin typeface="Calibri" panose="020F0502020204030204" pitchFamily="34" charset="0"/>
                <a:cs typeface="Calibri" panose="020F0502020204030204" pitchFamily="34" charset="0"/>
              </a:rPr>
              <a:t>Rights of the manufacturer to use and transfer data</a:t>
            </a:r>
          </a:p>
          <a:p>
            <a:pPr marL="171450" indent="-171450">
              <a:buFont typeface="+mj-lt"/>
              <a:buAutoNum type="arabicPeriod"/>
            </a:pPr>
            <a:r>
              <a:rPr lang="en-GB" sz="1200" dirty="0">
                <a:solidFill>
                  <a:schemeClr val="tx1">
                    <a:lumMod val="50000"/>
                    <a:lumOff val="50000"/>
                  </a:schemeClr>
                </a:solidFill>
                <a:latin typeface="Calibri" panose="020F0502020204030204" pitchFamily="34" charset="0"/>
                <a:cs typeface="Calibri" panose="020F0502020204030204" pitchFamily="34" charset="0"/>
              </a:rPr>
              <a:t>Data rights of the farmer</a:t>
            </a:r>
          </a:p>
          <a:p>
            <a:pPr marL="171450" indent="-171450">
              <a:buFont typeface="+mj-lt"/>
              <a:buAutoNum type="arabicPeriod"/>
            </a:pPr>
            <a:r>
              <a:rPr lang="en-GB" sz="1200" dirty="0">
                <a:solidFill>
                  <a:schemeClr val="tx1">
                    <a:lumMod val="50000"/>
                    <a:lumOff val="50000"/>
                  </a:schemeClr>
                </a:solidFill>
                <a:latin typeface="Calibri" panose="020F0502020204030204" pitchFamily="34" charset="0"/>
                <a:cs typeface="Calibri" panose="020F0502020204030204" pitchFamily="34" charset="0"/>
              </a:rPr>
              <a:t>Assignment of contract</a:t>
            </a:r>
          </a:p>
          <a:p>
            <a:pPr marL="171450" indent="-171450">
              <a:buFont typeface="+mj-lt"/>
              <a:buAutoNum type="arabicPeriod"/>
            </a:pPr>
            <a:r>
              <a:rPr lang="en-GB" sz="1200" dirty="0">
                <a:solidFill>
                  <a:schemeClr val="tx1">
                    <a:lumMod val="50000"/>
                    <a:lumOff val="50000"/>
                  </a:schemeClr>
                </a:solidFill>
                <a:latin typeface="Calibri" panose="020F0502020204030204" pitchFamily="34" charset="0"/>
                <a:cs typeface="Calibri" panose="020F0502020204030204" pitchFamily="34" charset="0"/>
              </a:rPr>
              <a:t>Modalities of availability and surrendering and obligations in connection with disclosure to third parties</a:t>
            </a:r>
          </a:p>
          <a:p>
            <a:pPr marL="171450" indent="-171450">
              <a:buFont typeface="+mj-lt"/>
              <a:buAutoNum type="arabicPeriod"/>
            </a:pPr>
            <a:r>
              <a:rPr lang="en-GB" sz="1200" dirty="0">
                <a:solidFill>
                  <a:schemeClr val="tx1">
                    <a:lumMod val="50000"/>
                    <a:lumOff val="50000"/>
                  </a:schemeClr>
                </a:solidFill>
                <a:latin typeface="Calibri" panose="020F0502020204030204" pitchFamily="34" charset="0"/>
                <a:cs typeface="Calibri" panose="020F0502020204030204" pitchFamily="34" charset="0"/>
              </a:rPr>
              <a:t>Measures to protect the integrity, confidentiality and availability of data</a:t>
            </a:r>
          </a:p>
          <a:p>
            <a:pPr marL="171450" indent="-171450">
              <a:buFont typeface="+mj-lt"/>
              <a:buAutoNum type="arabicPeriod"/>
            </a:pPr>
            <a:r>
              <a:rPr lang="en-GB" sz="1200" dirty="0">
                <a:solidFill>
                  <a:schemeClr val="tx1">
                    <a:lumMod val="50000"/>
                    <a:lumOff val="50000"/>
                  </a:schemeClr>
                </a:solidFill>
                <a:latin typeface="Calibri" panose="020F0502020204030204" pitchFamily="34" charset="0"/>
                <a:cs typeface="Calibri" panose="020F0502020204030204" pitchFamily="34" charset="0"/>
              </a:rPr>
              <a:t>Protection of personal data and anonymization obligations</a:t>
            </a:r>
          </a:p>
          <a:p>
            <a:r>
              <a:rPr lang="de-DE" sz="1200" dirty="0">
                <a:solidFill>
                  <a:schemeClr val="tx1">
                    <a:lumMod val="50000"/>
                    <a:lumOff val="50000"/>
                  </a:schemeClr>
                </a:solidFill>
                <a:latin typeface="Calibri" panose="020F0502020204030204" pitchFamily="34" charset="0"/>
                <a:cs typeface="Calibri" panose="020F0502020204030204" pitchFamily="34" charset="0"/>
              </a:rPr>
              <a:t>…</a:t>
            </a:r>
          </a:p>
        </p:txBody>
      </p:sp>
      <p:sp>
        <p:nvSpPr>
          <p:cNvPr id="17412" name="Fußzeilenplatzhalter 3">
            <a:extLst>
              <a:ext uri="{FF2B5EF4-FFF2-40B4-BE49-F238E27FC236}">
                <a16:creationId xmlns:a16="http://schemas.microsoft.com/office/drawing/2014/main" id="{58887E2B-B4EB-B63D-8FC1-0850325A0055}"/>
              </a:ext>
            </a:extLst>
          </p:cNvPr>
          <p:cNvSpPr txBox="1">
            <a:spLocks/>
          </p:cNvSpPr>
          <p:nvPr/>
        </p:nvSpPr>
        <p:spPr bwMode="auto">
          <a:xfrm>
            <a:off x="152400" y="6577013"/>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a:t>Freiburg, 06.12.2024</a:t>
            </a:r>
          </a:p>
        </p:txBody>
      </p:sp>
      <p:sp>
        <p:nvSpPr>
          <p:cNvPr id="17413" name="Rectangle 2">
            <a:extLst>
              <a:ext uri="{FF2B5EF4-FFF2-40B4-BE49-F238E27FC236}">
                <a16:creationId xmlns:a16="http://schemas.microsoft.com/office/drawing/2014/main" id="{AB7E33D2-CA6B-D375-1704-C79E168B9407}"/>
              </a:ext>
            </a:extLst>
          </p:cNvPr>
          <p:cNvSpPr txBox="1">
            <a:spLocks noChangeArrowheads="1"/>
          </p:cNvSpPr>
          <p:nvPr/>
        </p:nvSpPr>
        <p:spPr bwMode="auto">
          <a:xfrm>
            <a:off x="2267744" y="762000"/>
            <a:ext cx="687625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100">
                <a:solidFill>
                  <a:schemeClr val="tx1"/>
                </a:solidFill>
                <a:latin typeface="Arial" panose="020B0604020202020204" pitchFamily="34" charset="0"/>
                <a:ea typeface="MS PGothic" panose="020B0600070205080204" pitchFamily="34" charset="-128"/>
              </a:defRPr>
            </a:lvl1pPr>
            <a:lvl2pPr marL="742950" indent="-285750">
              <a:defRPr sz="1100">
                <a:solidFill>
                  <a:schemeClr val="tx1"/>
                </a:solidFill>
                <a:latin typeface="Arial" panose="020B0604020202020204" pitchFamily="34" charset="0"/>
                <a:ea typeface="MS PGothic" panose="020B0600070205080204" pitchFamily="34" charset="-128"/>
              </a:defRPr>
            </a:lvl2pPr>
            <a:lvl3pPr marL="1143000" indent="-228600">
              <a:defRPr sz="1100">
                <a:solidFill>
                  <a:schemeClr val="tx1"/>
                </a:solidFill>
                <a:latin typeface="Arial" panose="020B0604020202020204" pitchFamily="34" charset="0"/>
                <a:ea typeface="MS PGothic" panose="020B0600070205080204" pitchFamily="34" charset="-128"/>
              </a:defRPr>
            </a:lvl3pPr>
            <a:lvl4pPr marL="1600200" indent="-228600">
              <a:defRPr sz="1100">
                <a:solidFill>
                  <a:schemeClr val="tx1"/>
                </a:solidFill>
                <a:latin typeface="Arial" panose="020B0604020202020204" pitchFamily="34" charset="0"/>
                <a:ea typeface="MS PGothic" panose="020B0600070205080204" pitchFamily="34" charset="-128"/>
              </a:defRPr>
            </a:lvl4pPr>
            <a:lvl5pPr marL="2057400" indent="-228600">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Arial" panose="020B0604020202020204" pitchFamily="34" charset="0"/>
                <a:ea typeface="MS PGothic" panose="020B0600070205080204" pitchFamily="34" charset="-128"/>
              </a:defRPr>
            </a:lvl9pPr>
          </a:lstStyle>
          <a:p>
            <a:pPr eaLnBrk="1" hangingPunct="1"/>
            <a:r>
              <a:rPr lang="de-DE" altLang="de-DE" sz="2000" b="1" err="1">
                <a:solidFill>
                  <a:schemeClr val="accent2"/>
                </a:solidFill>
                <a:latin typeface="Calibri" panose="020F0502020204030204" pitchFamily="34" charset="0"/>
              </a:rPr>
              <a:t>Why</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model</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contract</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terms</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for</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agricultural</a:t>
            </a:r>
            <a:r>
              <a:rPr lang="de-DE" altLang="de-DE" sz="2000" b="1">
                <a:solidFill>
                  <a:schemeClr val="accent2"/>
                </a:solidFill>
                <a:latin typeface="Calibri" panose="020F0502020204030204" pitchFamily="34" charset="0"/>
              </a:rPr>
              <a:t> </a:t>
            </a:r>
            <a:r>
              <a:rPr lang="de-DE" altLang="de-DE" sz="2000" b="1" err="1">
                <a:solidFill>
                  <a:schemeClr val="accent2"/>
                </a:solidFill>
                <a:latin typeface="Calibri" panose="020F0502020204030204" pitchFamily="34" charset="0"/>
              </a:rPr>
              <a:t>machinery</a:t>
            </a:r>
            <a:r>
              <a:rPr lang="de-DE" altLang="de-DE" sz="2000" b="1">
                <a:solidFill>
                  <a:schemeClr val="accent2"/>
                </a:solidFill>
                <a:latin typeface="Calibri" panose="020F0502020204030204" pitchFamily="34" charset="0"/>
              </a:rPr>
              <a:t>?</a:t>
            </a:r>
          </a:p>
        </p:txBody>
      </p:sp>
      <p:sp>
        <p:nvSpPr>
          <p:cNvPr id="16" name="Rechteck 15">
            <a:extLst>
              <a:ext uri="{FF2B5EF4-FFF2-40B4-BE49-F238E27FC236}">
                <a16:creationId xmlns:a16="http://schemas.microsoft.com/office/drawing/2014/main" id="{0A86A40F-7119-BDD9-C5B2-B318A4A51295}"/>
              </a:ext>
            </a:extLst>
          </p:cNvPr>
          <p:cNvSpPr/>
          <p:nvPr/>
        </p:nvSpPr>
        <p:spPr bwMode="auto">
          <a:xfrm>
            <a:off x="8120792" y="3922388"/>
            <a:ext cx="90368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ctr" eaLnBrk="1" hangingPunct="1">
              <a:defRPr/>
            </a:pPr>
            <a:endParaRPr lang="de-DE" sz="825">
              <a:latin typeface="Arial" charset="0"/>
            </a:endParaRPr>
          </a:p>
        </p:txBody>
      </p:sp>
      <p:sp>
        <p:nvSpPr>
          <p:cNvPr id="10" name="Textfeld 9">
            <a:extLst>
              <a:ext uri="{FF2B5EF4-FFF2-40B4-BE49-F238E27FC236}">
                <a16:creationId xmlns:a16="http://schemas.microsoft.com/office/drawing/2014/main" id="{2C5D91C7-CA61-49F0-B6E0-CC22509F9220}"/>
              </a:ext>
            </a:extLst>
          </p:cNvPr>
          <p:cNvSpPr txBox="1"/>
          <p:nvPr/>
        </p:nvSpPr>
        <p:spPr>
          <a:xfrm>
            <a:off x="2171243" y="5383818"/>
            <a:ext cx="7056276" cy="415498"/>
          </a:xfrm>
          <a:prstGeom prst="rect">
            <a:avLst/>
          </a:prstGeom>
          <a:noFill/>
        </p:spPr>
        <p:txBody>
          <a:bodyPr wrap="square" rtlCol="0">
            <a:spAutoFit/>
          </a:bodyPr>
          <a:lstStyle/>
          <a:p>
            <a:r>
              <a:rPr lang="de-DE" sz="1050" dirty="0"/>
              <a:t>Source: https://www.bmel.de/SharedDocs/Downloads/DE/_Digitalisierung/musterbedingungen-digital-landmaschinen.html</a:t>
            </a:r>
          </a:p>
        </p:txBody>
      </p:sp>
      <p:pic>
        <p:nvPicPr>
          <p:cNvPr id="11" name="Grafik 10">
            <a:extLst>
              <a:ext uri="{FF2B5EF4-FFF2-40B4-BE49-F238E27FC236}">
                <a16:creationId xmlns:a16="http://schemas.microsoft.com/office/drawing/2014/main" id="{4E5E0737-42B8-402E-8AE5-732EF5F78425}"/>
              </a:ext>
            </a:extLst>
          </p:cNvPr>
          <p:cNvPicPr>
            <a:picLocks noChangeAspect="1"/>
          </p:cNvPicPr>
          <p:nvPr/>
        </p:nvPicPr>
        <p:blipFill>
          <a:blip r:embed="rId3"/>
          <a:stretch>
            <a:fillRect/>
          </a:stretch>
        </p:blipFill>
        <p:spPr>
          <a:xfrm>
            <a:off x="2294492" y="1690725"/>
            <a:ext cx="6642739" cy="566639"/>
          </a:xfrm>
          <a:prstGeom prst="rect">
            <a:avLst/>
          </a:prstGeom>
          <a:scene3d>
            <a:camera prst="orthographicFront"/>
            <a:lightRig rig="threePt" dir="t"/>
          </a:scene3d>
          <a:sp3d>
            <a:bevelT w="228600" h="228600"/>
          </a:sp3d>
        </p:spPr>
      </p:pic>
      <p:pic>
        <p:nvPicPr>
          <p:cNvPr id="12" name="Grafik 11">
            <a:extLst>
              <a:ext uri="{FF2B5EF4-FFF2-40B4-BE49-F238E27FC236}">
                <a16:creationId xmlns:a16="http://schemas.microsoft.com/office/drawing/2014/main" id="{754623FE-1AB5-4480-AEBB-AA479240289C}"/>
              </a:ext>
            </a:extLst>
          </p:cNvPr>
          <p:cNvPicPr>
            <a:picLocks noChangeAspect="1"/>
          </p:cNvPicPr>
          <p:nvPr/>
        </p:nvPicPr>
        <p:blipFill>
          <a:blip r:embed="rId4"/>
          <a:stretch>
            <a:fillRect/>
          </a:stretch>
        </p:blipFill>
        <p:spPr>
          <a:xfrm>
            <a:off x="2272480" y="2303003"/>
            <a:ext cx="4806535" cy="3133055"/>
          </a:xfrm>
          <a:prstGeom prst="rect">
            <a:avLst/>
          </a:prstGeom>
          <a:scene3d>
            <a:camera prst="orthographicFront"/>
            <a:lightRig rig="threePt" dir="t"/>
          </a:scene3d>
          <a:sp3d>
            <a:bevelT w="228600" h="228600"/>
          </a:sp3d>
        </p:spPr>
      </p:pic>
      <p:sp>
        <p:nvSpPr>
          <p:cNvPr id="3" name="Ellipse 2"/>
          <p:cNvSpPr/>
          <p:nvPr/>
        </p:nvSpPr>
        <p:spPr bwMode="auto">
          <a:xfrm>
            <a:off x="2411760" y="3501008"/>
            <a:ext cx="3888432" cy="42138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chemeClr val="tx1"/>
              </a:solidFill>
              <a:effectLst/>
              <a:latin typeface="Arial" charset="0"/>
            </a:endParaRPr>
          </a:p>
        </p:txBody>
      </p:sp>
      <p:sp>
        <p:nvSpPr>
          <p:cNvPr id="14" name="Ellipse 13">
            <a:extLst>
              <a:ext uri="{FF2B5EF4-FFF2-40B4-BE49-F238E27FC236}">
                <a16:creationId xmlns:a16="http://schemas.microsoft.com/office/drawing/2014/main" id="{E00584DC-D24C-4D6C-BCB5-2E34B9D6B431}"/>
              </a:ext>
            </a:extLst>
          </p:cNvPr>
          <p:cNvSpPr/>
          <p:nvPr/>
        </p:nvSpPr>
        <p:spPr bwMode="auto">
          <a:xfrm>
            <a:off x="2267744" y="3572653"/>
            <a:ext cx="1584176" cy="216024"/>
          </a:xfrm>
          <a:prstGeom prst="ellipse">
            <a:avLst/>
          </a:prstGeom>
          <a:noFill/>
          <a:ln w="50800">
            <a:solidFill>
              <a:srgbClr val="C0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endParaRPr>
          </a:p>
        </p:txBody>
      </p:sp>
      <p:sp>
        <p:nvSpPr>
          <p:cNvPr id="15" name="Ellipse 14">
            <a:extLst>
              <a:ext uri="{FF2B5EF4-FFF2-40B4-BE49-F238E27FC236}">
                <a16:creationId xmlns:a16="http://schemas.microsoft.com/office/drawing/2014/main" id="{E00584DC-D24C-4D6C-BCB5-2E34B9D6B431}"/>
              </a:ext>
            </a:extLst>
          </p:cNvPr>
          <p:cNvSpPr/>
          <p:nvPr/>
        </p:nvSpPr>
        <p:spPr bwMode="auto">
          <a:xfrm>
            <a:off x="137269" y="3275984"/>
            <a:ext cx="2051720" cy="216024"/>
          </a:xfrm>
          <a:prstGeom prst="ellipse">
            <a:avLst/>
          </a:prstGeom>
          <a:noFill/>
          <a:ln w="50800">
            <a:solidFill>
              <a:srgbClr val="C0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95029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Larissa">
  <a:themeElements>
    <a:clrScheme name="Larissa 4">
      <a:dk1>
        <a:srgbClr val="000000"/>
      </a:dk1>
      <a:lt1>
        <a:srgbClr val="FFFFFF"/>
      </a:lt1>
      <a:dk2>
        <a:srgbClr val="000000"/>
      </a:dk2>
      <a:lt2>
        <a:srgbClr val="808080"/>
      </a:lt2>
      <a:accent1>
        <a:srgbClr val="CFD1D2"/>
      </a:accent1>
      <a:accent2>
        <a:srgbClr val="980528"/>
      </a:accent2>
      <a:accent3>
        <a:srgbClr val="FFFFFF"/>
      </a:accent3>
      <a:accent4>
        <a:srgbClr val="000000"/>
      </a:accent4>
      <a:accent5>
        <a:srgbClr val="E4E5E5"/>
      </a:accent5>
      <a:accent6>
        <a:srgbClr val="890423"/>
      </a:accent6>
      <a:hlink>
        <a:srgbClr val="000000"/>
      </a:hlink>
      <a:folHlink>
        <a:srgbClr val="000000"/>
      </a:folHlink>
    </a:clrScheme>
    <a:fontScheme name="Lariss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100" b="0" i="0" u="none" strike="noStrike" cap="none" normalizeH="0" baseline="0" smtClean="0">
            <a:ln>
              <a:noFill/>
            </a:ln>
            <a:solidFill>
              <a:schemeClr val="tx1"/>
            </a:solidFill>
            <a:effectLst/>
            <a:latin typeface="Arial" charset="0"/>
          </a:defRPr>
        </a:defPPr>
      </a:lstStyle>
    </a:lnDef>
  </a:objectDefaults>
  <a:extraClrSchemeLst>
    <a:extraClrScheme>
      <a:clrScheme name="Larissa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808080"/>
        </a:lt2>
        <a:accent1>
          <a:srgbClr val="CFD1D2"/>
        </a:accent1>
        <a:accent2>
          <a:srgbClr val="980528"/>
        </a:accent2>
        <a:accent3>
          <a:srgbClr val="FFFFFF"/>
        </a:accent3>
        <a:accent4>
          <a:srgbClr val="000000"/>
        </a:accent4>
        <a:accent5>
          <a:srgbClr val="E4E5E5"/>
        </a:accent5>
        <a:accent6>
          <a:srgbClr val="890423"/>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2895</Words>
  <Application>Microsoft Macintosh PowerPoint</Application>
  <PresentationFormat>Bildschirmpräsentation (4:3)</PresentationFormat>
  <Paragraphs>386</Paragraphs>
  <Slides>27</Slides>
  <Notes>27</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36" baseType="lpstr">
      <vt:lpstr>Arial</vt:lpstr>
      <vt:lpstr>Calibri</vt:lpstr>
      <vt:lpstr>Garamond</vt:lpstr>
      <vt:lpstr>Gill Sans MT</vt:lpstr>
      <vt:lpstr>Symbol</vt:lpstr>
      <vt:lpstr>Times New Roman</vt:lpstr>
      <vt:lpstr>Wingdings</vt:lpstr>
      <vt:lpstr>Larissa</vt:lpstr>
      <vt:lpstr>Bitmap-Bild</vt:lpstr>
      <vt:lpstr>PowerPoint-Präsentation</vt:lpstr>
      <vt:lpstr>Overview</vt:lpstr>
      <vt:lpstr>I. Introduction</vt:lpstr>
      <vt:lpstr>I. Introduction</vt:lpstr>
      <vt:lpstr>I. Introduction</vt:lpstr>
      <vt:lpstr>I. Introduction</vt:lpstr>
      <vt:lpstr>I. Introduction</vt:lpstr>
      <vt:lpstr>I. Introduction</vt:lpstr>
      <vt:lpstr>I. Introduction</vt:lpstr>
      <vt:lpstr>II. Data Network</vt:lpstr>
      <vt:lpstr>PowerPoint-Präsentation</vt:lpstr>
      <vt:lpstr>PowerPoint-Präsentation</vt:lpstr>
      <vt:lpstr>PowerPoint-Präsentation</vt:lpstr>
      <vt:lpstr>III. Data Chains</vt:lpstr>
      <vt:lpstr>III. Data Chains</vt:lpstr>
      <vt:lpstr>PowerPoint-Präsentation</vt:lpstr>
      <vt:lpstr>III. Data Chains</vt:lpstr>
      <vt:lpstr>IV. Policing of  Contract Terms </vt:lpstr>
      <vt:lpstr>IV. Policing of  Contract Terms </vt:lpstr>
      <vt:lpstr>IV. Policing of  Contract Terms </vt:lpstr>
      <vt:lpstr>IV . Policing of  Contract Terms </vt:lpstr>
      <vt:lpstr>IV . Policing of  Contract Terms </vt:lpstr>
      <vt:lpstr>V. Way Forward</vt:lpstr>
      <vt:lpstr>V. Way Forward</vt:lpstr>
      <vt:lpstr>Sources</vt:lpstr>
      <vt:lpstr>PowerPoint-Präsentation</vt:lpstr>
      <vt:lpstr>Contact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Universitaet Osnabrueck</dc:title>
  <dc:creator>Universitaet Osnabrueck</dc:creator>
  <cp:lastModifiedBy>Leo Kohz</cp:lastModifiedBy>
  <cp:revision>776</cp:revision>
  <cp:lastPrinted>2024-05-16T09:10:50Z</cp:lastPrinted>
  <dcterms:created xsi:type="dcterms:W3CDTF">2016-10-28T09:04:11Z</dcterms:created>
  <dcterms:modified xsi:type="dcterms:W3CDTF">2024-12-11T09:44:24Z</dcterms:modified>
</cp:coreProperties>
</file>